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94" r:id="rId9"/>
    <p:sldId id="293" r:id="rId10"/>
    <p:sldId id="263" r:id="rId11"/>
    <p:sldId id="264" r:id="rId12"/>
    <p:sldId id="267" r:id="rId13"/>
    <p:sldId id="268" r:id="rId14"/>
    <p:sldId id="269" r:id="rId15"/>
    <p:sldId id="271" r:id="rId16"/>
    <p:sldId id="288" r:id="rId17"/>
    <p:sldId id="273" r:id="rId18"/>
    <p:sldId id="270" r:id="rId19"/>
    <p:sldId id="274" r:id="rId20"/>
    <p:sldId id="275" r:id="rId21"/>
    <p:sldId id="290" r:id="rId22"/>
    <p:sldId id="276" r:id="rId23"/>
    <p:sldId id="283" r:id="rId24"/>
    <p:sldId id="278" r:id="rId25"/>
    <p:sldId id="279" r:id="rId26"/>
    <p:sldId id="284" r:id="rId27"/>
    <p:sldId id="280" r:id="rId28"/>
    <p:sldId id="285" r:id="rId29"/>
    <p:sldId id="286" r:id="rId30"/>
    <p:sldId id="287" r:id="rId31"/>
    <p:sldId id="281" r:id="rId32"/>
  </p:sldIdLst>
  <p:sldSz cx="18288000" cy="10287000"/>
  <p:notesSz cx="7099300" cy="10234613"/>
  <p:embeddedFontLst>
    <p:embeddedFont>
      <p:font typeface="Nunito Bold" panose="020B0604020202020204" charset="0"/>
      <p:regular r:id="rId34"/>
      <p:bold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imo Bold" panose="020B0604020202020204" charset="0"/>
      <p:regular r:id="rId44"/>
    </p:embeddedFont>
    <p:embeddedFont>
      <p:font typeface="Open Sans Bold" panose="020B0604020202020204" charset="0"/>
      <p:regular r:id="rId45"/>
    </p:embeddedFont>
    <p:embeddedFont>
      <p:font typeface="Play Bold" panose="020B0604020202020204" charset="0"/>
      <p:regular r:id="rId46"/>
    </p:embeddedFont>
    <p:embeddedFont>
      <p:font typeface="Open Sans Semi-Bold" panose="020B0604020202020204" charset="0"/>
      <p:regular r:id="rId47"/>
    </p:embeddedFont>
    <p:embeddedFont>
      <p:font typeface="Nunito" panose="020B0604020202020204" charset="0"/>
      <p:regular r:id="rId48"/>
      <p:bold r:id="rId49"/>
      <p:italic r:id="rId50"/>
      <p:boldItalic r:id="rId51"/>
    </p:embeddedFont>
    <p:embeddedFont>
      <p:font typeface="Play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chau\OneDrive\Desktop\Dados%20CR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24534642278325E-2"/>
          <c:y val="3.8184114759152891E-2"/>
          <c:w val="0.93644116835645996"/>
          <c:h val="0.78626440311982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Tratados!$B$6</c:f>
              <c:strCache>
                <c:ptCount val="1"/>
                <c:pt idx="0">
                  <c:v>Desfazimento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BF2-452B-B540-426F82FB62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(Tratados!$B$7,Tratados!$B$16,Tratados!$B$25,Tratados!$B$34,Tratados!$B$44)</c:f>
              <c:numCache>
                <c:formatCode>General</c:formatCode>
                <c:ptCount val="5"/>
                <c:pt idx="0">
                  <c:v>130259</c:v>
                </c:pt>
                <c:pt idx="1">
                  <c:v>55081</c:v>
                </c:pt>
                <c:pt idx="2">
                  <c:v>110826</c:v>
                </c:pt>
                <c:pt idx="3">
                  <c:v>37980</c:v>
                </c:pt>
                <c:pt idx="4">
                  <c:v>108968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D3-44DD-8F19-CEA4A1B5FC01}"/>
            </c:ext>
          </c:extLst>
        </c:ser>
        <c:ser>
          <c:idx val="1"/>
          <c:order val="1"/>
          <c:tx>
            <c:strRef>
              <c:f>Tratados!$C$6</c:f>
              <c:strCache>
                <c:ptCount val="1"/>
                <c:pt idx="0">
                  <c:v>Doações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(Tratados!$C$7,Tratados!$C$16,Tratados!$C$25,Tratados!$C$34,Tratados!$C$44)</c:f>
              <c:numCache>
                <c:formatCode>General</c:formatCode>
                <c:ptCount val="5"/>
                <c:pt idx="0">
                  <c:v>6446</c:v>
                </c:pt>
                <c:pt idx="1">
                  <c:v>1453</c:v>
                </c:pt>
                <c:pt idx="2">
                  <c:v>4883</c:v>
                </c:pt>
                <c:pt idx="3">
                  <c:v>4703</c:v>
                </c:pt>
                <c:pt idx="4">
                  <c:v>14706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D3-44DD-8F19-CEA4A1B5F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2599168"/>
        <c:axId val="167531008"/>
      </c:barChart>
      <c:catAx>
        <c:axId val="18259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7531008"/>
        <c:crosses val="autoZero"/>
        <c:auto val="1"/>
        <c:lblAlgn val="ctr"/>
        <c:lblOffset val="100"/>
        <c:noMultiLvlLbl val="0"/>
      </c:catAx>
      <c:valAx>
        <c:axId val="167531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2599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4D782-7EA7-4170-8684-0688D8265A11}" type="datetimeFigureOut">
              <a:rPr lang="pt-BR" smtClean="0"/>
              <a:t>14/04/2026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176FA-BAAF-42F5-B017-0AC764C515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62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Planares é um importante instrumento de implementação da PNRS com diretrizes, netas e ações para orientar a gestão dos residuos sólidos nos pais.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94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Ministerio</a:t>
            </a:r>
            <a:r>
              <a:rPr lang="pt-BR" dirty="0"/>
              <a:t> das comunicações que orienta e disciplina os </a:t>
            </a:r>
            <a:r>
              <a:rPr lang="pt-BR" dirty="0" err="1"/>
              <a:t>CRCs</a:t>
            </a:r>
            <a:r>
              <a:rPr lang="pt-BR" dirty="0"/>
              <a:t>  que tem por objetivo contribuir na estruturação e funcionamento da rede de pontos de inclusão digital de sua região ou território, por meio do processo de recondicionamento e doação de equipamentos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6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6402" y="823911"/>
            <a:ext cx="10972800" cy="87096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5979-091A-4302-A385-56FC1CE52E32}" type="datetime1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hyperlink" Target="https://www.youtube.com/watch?v=xrPZK1rHk38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xrPZK1rHk38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2fU8SdjWAY?si=en5m-4Ftqr0tnVP2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96.sv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96.sv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96.sv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96.sv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39.svg"/><Relationship Id="rId26" Type="http://schemas.openxmlformats.org/officeDocument/2006/relationships/image" Target="../media/image31.png"/><Relationship Id="rId39" Type="http://schemas.openxmlformats.org/officeDocument/2006/relationships/image" Target="../media/image36.png"/><Relationship Id="rId21" Type="http://schemas.openxmlformats.org/officeDocument/2006/relationships/image" Target="../media/image28.png"/><Relationship Id="rId34" Type="http://schemas.openxmlformats.org/officeDocument/2006/relationships/image" Target="../media/image14.png"/><Relationship Id="rId42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50.sv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3.png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37" Type="http://schemas.openxmlformats.org/officeDocument/2006/relationships/image" Target="../media/image21.svg"/><Relationship Id="rId40" Type="http://schemas.openxmlformats.org/officeDocument/2006/relationships/image" Target="../media/image37.jpe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image" Target="../media/image32.png"/><Relationship Id="rId36" Type="http://schemas.openxmlformats.org/officeDocument/2006/relationships/image" Target="../media/image16.png"/><Relationship Id="rId10" Type="http://schemas.openxmlformats.org/officeDocument/2006/relationships/image" Target="../media/image31.svg"/><Relationship Id="rId19" Type="http://schemas.openxmlformats.org/officeDocument/2006/relationships/image" Target="../media/image27.png"/><Relationship Id="rId31" Type="http://schemas.openxmlformats.org/officeDocument/2006/relationships/image" Target="../media/image52.svg"/><Relationship Id="rId44" Type="http://schemas.openxmlformats.org/officeDocument/2006/relationships/image" Target="../media/image41.jpeg"/><Relationship Id="rId4" Type="http://schemas.openxmlformats.org/officeDocument/2006/relationships/image" Target="../media/image25.svg"/><Relationship Id="rId9" Type="http://schemas.openxmlformats.org/officeDocument/2006/relationships/image" Target="../media/image22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svg"/><Relationship Id="rId30" Type="http://schemas.openxmlformats.org/officeDocument/2006/relationships/image" Target="../media/image33.png"/><Relationship Id="rId35" Type="http://schemas.openxmlformats.org/officeDocument/2006/relationships/image" Target="../media/image18.svg"/><Relationship Id="rId43" Type="http://schemas.openxmlformats.org/officeDocument/2006/relationships/image" Target="../media/image40.png"/><Relationship Id="rId8" Type="http://schemas.openxmlformats.org/officeDocument/2006/relationships/image" Target="../media/image29.svg"/><Relationship Id="rId3" Type="http://schemas.openxmlformats.org/officeDocument/2006/relationships/image" Target="../media/image19.png"/><Relationship Id="rId12" Type="http://schemas.openxmlformats.org/officeDocument/2006/relationships/image" Target="../media/image33.svg"/><Relationship Id="rId17" Type="http://schemas.openxmlformats.org/officeDocument/2006/relationships/image" Target="../media/image26.png"/><Relationship Id="rId25" Type="http://schemas.openxmlformats.org/officeDocument/2006/relationships/image" Target="../media/image46.svg"/><Relationship Id="rId33" Type="http://schemas.openxmlformats.org/officeDocument/2006/relationships/image" Target="../media/image54.svg"/><Relationship Id="rId38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998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8902" b="-7890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342163"/>
            <a:ext cx="19504598" cy="10971336"/>
            <a:chOff x="0" y="0"/>
            <a:chExt cx="26006131" cy="146284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006171" cy="14628495"/>
            </a:xfrm>
            <a:custGeom>
              <a:avLst/>
              <a:gdLst/>
              <a:ahLst/>
              <a:cxnLst/>
              <a:rect l="l" t="t" r="r" b="b"/>
              <a:pathLst>
                <a:path w="26006171" h="14628495">
                  <a:moveTo>
                    <a:pt x="0" y="0"/>
                  </a:moveTo>
                  <a:lnTo>
                    <a:pt x="26006171" y="0"/>
                  </a:lnTo>
                  <a:lnTo>
                    <a:pt x="26006171" y="14628495"/>
                  </a:lnTo>
                  <a:lnTo>
                    <a:pt x="0" y="14628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0274" b="-6676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417990" y="-358766"/>
            <a:ext cx="19081926" cy="11141064"/>
            <a:chOff x="0" y="-19050"/>
            <a:chExt cx="5025693" cy="2934272"/>
          </a:xfrm>
        </p:grpSpPr>
        <p:sp>
          <p:nvSpPr>
            <p:cNvPr id="13" name="Freeform 13"/>
            <p:cNvSpPr/>
            <p:nvPr/>
          </p:nvSpPr>
          <p:spPr>
            <a:xfrm>
              <a:off x="0" y="40329"/>
              <a:ext cx="5025692" cy="2874893"/>
            </a:xfrm>
            <a:custGeom>
              <a:avLst/>
              <a:gdLst/>
              <a:ahLst/>
              <a:cxnLst/>
              <a:rect l="l" t="t" r="r" b="b"/>
              <a:pathLst>
                <a:path w="5025692" h="2874893">
                  <a:moveTo>
                    <a:pt x="0" y="0"/>
                  </a:moveTo>
                  <a:lnTo>
                    <a:pt x="5025692" y="0"/>
                  </a:lnTo>
                  <a:lnTo>
                    <a:pt x="5025692" y="2874893"/>
                  </a:lnTo>
                  <a:lnTo>
                    <a:pt x="0" y="2874893"/>
                  </a:lnTo>
                  <a:close/>
                </a:path>
              </a:pathLst>
            </a:custGeom>
            <a:solidFill>
              <a:srgbClr val="43ABE1">
                <a:alpha val="6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5025693" cy="2893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6941166" y="1903864"/>
            <a:ext cx="10310401" cy="2223900"/>
            <a:chOff x="0" y="0"/>
            <a:chExt cx="12193178" cy="26300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93177" cy="2630005"/>
            </a:xfrm>
            <a:custGeom>
              <a:avLst/>
              <a:gdLst/>
              <a:ahLst/>
              <a:cxnLst/>
              <a:rect l="l" t="t" r="r" b="b"/>
              <a:pathLst>
                <a:path w="12193177" h="2630005">
                  <a:moveTo>
                    <a:pt x="0" y="0"/>
                  </a:moveTo>
                  <a:lnTo>
                    <a:pt x="12193177" y="0"/>
                  </a:lnTo>
                  <a:lnTo>
                    <a:pt x="12193177" y="2630005"/>
                  </a:lnTo>
                  <a:lnTo>
                    <a:pt x="0" y="2630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2193178" cy="26395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OFICINA DE</a:t>
              </a:r>
            </a:p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GESTÃO DE RESÍDUOS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53598" y="3701125"/>
            <a:ext cx="14497967" cy="1280925"/>
            <a:chOff x="0" y="0"/>
            <a:chExt cx="17145433" cy="15148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145433" cy="1514834"/>
            </a:xfrm>
            <a:custGeom>
              <a:avLst/>
              <a:gdLst/>
              <a:ahLst/>
              <a:cxnLst/>
              <a:rect l="l" t="t" r="r" b="b"/>
              <a:pathLst>
                <a:path w="17145433" h="1514834">
                  <a:moveTo>
                    <a:pt x="0" y="0"/>
                  </a:moveTo>
                  <a:lnTo>
                    <a:pt x="17145433" y="0"/>
                  </a:lnTo>
                  <a:lnTo>
                    <a:pt x="17145433" y="1514834"/>
                  </a:lnTo>
                  <a:lnTo>
                    <a:pt x="0" y="15148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7145433" cy="15243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ELETROELETRÔNICOS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27" y="4427312"/>
            <a:ext cx="8067422" cy="1780548"/>
            <a:chOff x="0" y="0"/>
            <a:chExt cx="10256379" cy="22636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256379" cy="2263669"/>
            </a:xfrm>
            <a:custGeom>
              <a:avLst/>
              <a:gdLst/>
              <a:ahLst/>
              <a:cxnLst/>
              <a:rect l="l" t="t" r="r" b="b"/>
              <a:pathLst>
                <a:path w="10256379" h="2263669">
                  <a:moveTo>
                    <a:pt x="0" y="0"/>
                  </a:moveTo>
                  <a:lnTo>
                    <a:pt x="10256379" y="0"/>
                  </a:lnTo>
                  <a:lnTo>
                    <a:pt x="10256379" y="2263669"/>
                  </a:lnTo>
                  <a:lnTo>
                    <a:pt x="0" y="2263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0256379" cy="22827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6010"/>
                </a:lnSpc>
              </a:pPr>
              <a:r>
                <a:rPr lang="en-US" sz="4926" dirty="0" err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Edição</a:t>
              </a:r>
              <a:r>
                <a:rPr lang="en-US" sz="4926" dirty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  <a:r>
                <a:rPr lang="en-US" sz="4926" dirty="0" err="1" smtClea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Espírito</a:t>
              </a:r>
              <a:r>
                <a:rPr lang="en-US" sz="4926" dirty="0" smtClea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  <a:r>
                <a:rPr lang="en-US" sz="4926" dirty="0" smtClea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Santo</a:t>
              </a:r>
              <a:endParaRPr lang="en-US" sz="4926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r">
                <a:lnSpc>
                  <a:spcPts val="6010"/>
                </a:lnSpc>
              </a:pPr>
              <a:r>
                <a:rPr lang="en-US" sz="4926" dirty="0" smtClea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15/04/2026</a:t>
              </a:r>
              <a:endParaRPr lang="en-US" sz="4926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103" r="-1" b="-10102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37" r="-238" b="-8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38" r="-238" b="3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88497" y="3244437"/>
            <a:ext cx="18846748" cy="58217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121002" y="7886700"/>
            <a:ext cx="18103696" cy="133649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800" y="2390121"/>
            <a:ext cx="17068800" cy="162580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874625" y="342900"/>
            <a:ext cx="16538749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4"/>
              </a:lnSpc>
            </a:pP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</a:t>
            </a:r>
            <a:r>
              <a:rPr lang="en-US" sz="6400" b="1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estamos</a:t>
            </a:r>
            <a:r>
              <a:rPr lang="en-US" sz="6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t-BR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fazendo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  <a:r>
              <a:rPr lang="en-US" sz="64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melhorar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5575" y="2552701"/>
            <a:ext cx="8108598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0"/>
              </a:lnSpc>
              <a:spcBef>
                <a:spcPct val="0"/>
              </a:spcBef>
            </a:pP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Participando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Grupo de </a:t>
            </a: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Trabalho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(GT 6) </a:t>
            </a:r>
            <a:r>
              <a:rPr lang="pt-BR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Comite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Interministerial dos </a:t>
            </a: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pic>
        <p:nvPicPr>
          <p:cNvPr id="41" name="Image 2" descr="preencoded.png">
            <a:extLst>
              <a:ext uri="{FF2B5EF4-FFF2-40B4-BE49-F238E27FC236}">
                <a16:creationId xmlns:a16="http://schemas.microsoft.com/office/drawing/2014/main" id="{15AFF154-F7FA-E051-6EB4-B08890A9F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224"/>
          <a:stretch/>
        </p:blipFill>
        <p:spPr>
          <a:xfrm>
            <a:off x="5638800" y="8660739"/>
            <a:ext cx="4418982" cy="1119520"/>
          </a:xfrm>
          <a:prstGeom prst="rect">
            <a:avLst/>
          </a:prstGeom>
        </p:spPr>
      </p:pic>
      <p:pic>
        <p:nvPicPr>
          <p:cNvPr id="42" name="Image 1" descr="preencoded.png">
            <a:extLst>
              <a:ext uri="{FF2B5EF4-FFF2-40B4-BE49-F238E27FC236}">
                <a16:creationId xmlns:a16="http://schemas.microsoft.com/office/drawing/2014/main" id="{4875D1A9-2DD0-6453-BFDF-6C8012025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400" y="8243751"/>
            <a:ext cx="5222042" cy="164494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47B9168-B33C-4DBB-5DEB-18FEDF970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796" y="8153999"/>
            <a:ext cx="2133001" cy="21330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362" y="2604389"/>
            <a:ext cx="5181598" cy="291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41136" y="5517615"/>
            <a:ext cx="473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REUNIÃO DIA </a:t>
            </a:r>
            <a:r>
              <a:rPr lang="pt-BR" sz="2800" b="1" dirty="0" smtClean="0"/>
              <a:t>24/09/2025 </a:t>
            </a:r>
            <a:endParaRPr lang="pt-BR" sz="2800" b="1" dirty="0"/>
          </a:p>
        </p:txBody>
      </p:sp>
      <p:sp>
        <p:nvSpPr>
          <p:cNvPr id="3" name="AutoShape 2" descr="blob:https://web.whatsapp.com/d8a7e280-def3-4614-a63d-eb378d0e34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986" y="4598052"/>
            <a:ext cx="4380614" cy="32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3228960" y="2973329"/>
            <a:ext cx="5096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Ato na </a:t>
            </a:r>
            <a:r>
              <a:rPr lang="pt-BR" sz="4000" b="1" dirty="0" smtClean="0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Expo Catadores </a:t>
            </a:r>
            <a:r>
              <a:rPr lang="pt-BR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2025 -SP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6236" y="5101936"/>
            <a:ext cx="15544805" cy="3720277"/>
            <a:chOff x="0" y="0"/>
            <a:chExt cx="4368806" cy="2934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68805" cy="2934906"/>
            </a:xfrm>
            <a:custGeom>
              <a:avLst/>
              <a:gdLst/>
              <a:ahLst/>
              <a:cxnLst/>
              <a:rect l="l" t="t" r="r" b="b"/>
              <a:pathLst>
                <a:path w="4368805" h="2934906">
                  <a:moveTo>
                    <a:pt x="0" y="0"/>
                  </a:moveTo>
                  <a:lnTo>
                    <a:pt x="4368805" y="0"/>
                  </a:lnTo>
                  <a:lnTo>
                    <a:pt x="4368805" y="2934906"/>
                  </a:lnTo>
                  <a:lnTo>
                    <a:pt x="0" y="29349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368806" cy="2953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A8E8BF8-BCA6-0A73-B099-518DC4E559AF}"/>
              </a:ext>
            </a:extLst>
          </p:cNvPr>
          <p:cNvSpPr txBox="1"/>
          <p:nvPr/>
        </p:nvSpPr>
        <p:spPr>
          <a:xfrm>
            <a:off x="870873" y="1723484"/>
            <a:ext cx="12282055" cy="29628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3200" b="1" dirty="0">
                <a:latin typeface="Rubik"/>
                <a:sym typeface="Rubik"/>
              </a:rPr>
              <a:t>Objetivo</a:t>
            </a:r>
            <a:r>
              <a:rPr lang="pt-BR" sz="3200" dirty="0">
                <a:latin typeface="Rubik"/>
                <a:sym typeface="Rubik"/>
              </a:rPr>
              <a:t>: </a:t>
            </a:r>
            <a:r>
              <a:rPr lang="pt-BR" sz="3600" dirty="0">
                <a:latin typeface="Rubik"/>
                <a:sym typeface="Rubik"/>
              </a:rPr>
              <a:t>Regulamentar meios de garantir a participação efetiva dos catadores/as e suas organizações na reciclagem de REEE, em conformidade à PNRS, em apoio à Estratégia Nacional de Economia Circular e respeito à Justiça ambiental.</a:t>
            </a:r>
            <a:endParaRPr lang="pt-BR" sz="3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2D007D-387F-2B48-7B34-7B2957833FD5}"/>
              </a:ext>
            </a:extLst>
          </p:cNvPr>
          <p:cNvSpPr txBox="1"/>
          <p:nvPr/>
        </p:nvSpPr>
        <p:spPr>
          <a:xfrm>
            <a:off x="850091" y="31173"/>
            <a:ext cx="36576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PROPOSTA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62101F-4558-3A37-8430-915F6674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491" y="0"/>
            <a:ext cx="4876800" cy="52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865F88B6-95B5-B7F4-AED1-2BB452F13ECF}"/>
              </a:ext>
            </a:extLst>
          </p:cNvPr>
          <p:cNvSpPr txBox="1">
            <a:spLocks/>
          </p:cNvSpPr>
          <p:nvPr/>
        </p:nvSpPr>
        <p:spPr>
          <a:xfrm>
            <a:off x="853152" y="5101935"/>
            <a:ext cx="12786648" cy="37202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Inclusão das associações/cooperativas de catadores como operadoras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nos diferentes níveis de procedimentos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com pagamento pelo serviços prestados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possibilidade de criação de um modelo "estruturante" na LR REEE nos moldes do definido para a </a:t>
            </a:r>
            <a:r>
              <a:rPr kumimoji="0" lang="pt-BR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lr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embalagens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Atender as licenças ambientais e de funcionamento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>
                <a:solidFill>
                  <a:prstClr val="black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Ter competência para operação, por meio de capacitação e infraestrutura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73" y="-173797"/>
            <a:ext cx="18932891" cy="10679165"/>
          </a:xfrm>
          <a:custGeom>
            <a:avLst/>
            <a:gdLst/>
            <a:ahLst/>
            <a:cxnLst/>
            <a:rect l="l" t="t" r="r" b="b"/>
            <a:pathLst>
              <a:path w="18932891" h="10679165">
                <a:moveTo>
                  <a:pt x="0" y="0"/>
                </a:moveTo>
                <a:lnTo>
                  <a:pt x="18932891" y="0"/>
                </a:lnTo>
                <a:lnTo>
                  <a:pt x="18932891" y="10679165"/>
                </a:lnTo>
                <a:lnTo>
                  <a:pt x="0" y="10679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920" t="-60127" r="-17121" b="-1847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261418" y="-1801458"/>
            <a:ext cx="23727963" cy="13106241"/>
          </a:xfrm>
          <a:custGeom>
            <a:avLst/>
            <a:gdLst/>
            <a:ahLst/>
            <a:cxnLst/>
            <a:rect l="l" t="t" r="r" b="b"/>
            <a:pathLst>
              <a:path w="23727963" h="13106241">
                <a:moveTo>
                  <a:pt x="23727963" y="0"/>
                </a:moveTo>
                <a:lnTo>
                  <a:pt x="0" y="0"/>
                </a:lnTo>
                <a:lnTo>
                  <a:pt x="0" y="13106240"/>
                </a:lnTo>
                <a:lnTo>
                  <a:pt x="23727963" y="13106240"/>
                </a:lnTo>
                <a:lnTo>
                  <a:pt x="23727963" y="0"/>
                </a:lnTo>
                <a:close/>
              </a:path>
            </a:pathLst>
          </a:custGeom>
          <a:blipFill>
            <a:blip r:embed="rId3"/>
            <a:stretch>
              <a:fillRect t="-17891" b="-1789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66191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6" b="-14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 2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Contaminação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86" y="95118"/>
            <a:ext cx="18246486" cy="10309265"/>
          </a:xfrm>
          <a:custGeom>
            <a:avLst/>
            <a:gdLst/>
            <a:ahLst/>
            <a:cxnLst/>
            <a:rect l="l" t="t" r="r" b="b"/>
            <a:pathLst>
              <a:path w="18246486" h="10309265">
                <a:moveTo>
                  <a:pt x="0" y="0"/>
                </a:moveTo>
                <a:lnTo>
                  <a:pt x="18246486" y="0"/>
                </a:lnTo>
                <a:lnTo>
                  <a:pt x="18246486" y="10309265"/>
                </a:lnTo>
                <a:lnTo>
                  <a:pt x="0" y="1030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086" y="35589"/>
            <a:ext cx="18246486" cy="10263648"/>
          </a:xfrm>
          <a:custGeom>
            <a:avLst/>
            <a:gdLst/>
            <a:ahLst/>
            <a:cxnLst/>
            <a:rect l="l" t="t" r="r" b="b"/>
            <a:pathLst>
              <a:path w="18246486" h="10263648">
                <a:moveTo>
                  <a:pt x="0" y="0"/>
                </a:moveTo>
                <a:lnTo>
                  <a:pt x="18246486" y="0"/>
                </a:lnTo>
                <a:lnTo>
                  <a:pt x="18246486" y="10263649"/>
                </a:lnTo>
                <a:lnTo>
                  <a:pt x="0" y="10263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158723" y="35589"/>
            <a:ext cx="273697" cy="10263648"/>
            <a:chOff x="0" y="0"/>
            <a:chExt cx="72249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249" cy="2709333"/>
            </a:xfrm>
            <a:custGeom>
              <a:avLst/>
              <a:gdLst/>
              <a:ahLst/>
              <a:cxnLst/>
              <a:rect l="l" t="t" r="r" b="b"/>
              <a:pathLst>
                <a:path w="72249" h="2709333">
                  <a:moveTo>
                    <a:pt x="0" y="0"/>
                  </a:moveTo>
                  <a:lnTo>
                    <a:pt x="72249" y="0"/>
                  </a:lnTo>
                  <a:lnTo>
                    <a:pt x="722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22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35480" y="-9087654"/>
            <a:ext cx="273697" cy="18246486"/>
            <a:chOff x="0" y="0"/>
            <a:chExt cx="72249" cy="48165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249" cy="4816592"/>
            </a:xfrm>
            <a:custGeom>
              <a:avLst/>
              <a:gdLst/>
              <a:ahLst/>
              <a:cxnLst/>
              <a:rect l="l" t="t" r="r" b="b"/>
              <a:pathLst>
                <a:path w="72249" h="4816592">
                  <a:moveTo>
                    <a:pt x="0" y="0"/>
                  </a:moveTo>
                  <a:lnTo>
                    <a:pt x="72249" y="0"/>
                  </a:lnTo>
                  <a:lnTo>
                    <a:pt x="7224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224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9035480" y="1175994"/>
            <a:ext cx="273697" cy="18246486"/>
            <a:chOff x="0" y="0"/>
            <a:chExt cx="72249" cy="48165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249" cy="4816592"/>
            </a:xfrm>
            <a:custGeom>
              <a:avLst/>
              <a:gdLst/>
              <a:ahLst/>
              <a:cxnLst/>
              <a:rect l="l" t="t" r="r" b="b"/>
              <a:pathLst>
                <a:path w="72249" h="4816592">
                  <a:moveTo>
                    <a:pt x="0" y="0"/>
                  </a:moveTo>
                  <a:lnTo>
                    <a:pt x="72249" y="0"/>
                  </a:lnTo>
                  <a:lnTo>
                    <a:pt x="7224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24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87763" y="35589"/>
            <a:ext cx="273697" cy="10263648"/>
            <a:chOff x="0" y="0"/>
            <a:chExt cx="72249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249" cy="2709333"/>
            </a:xfrm>
            <a:custGeom>
              <a:avLst/>
              <a:gdLst/>
              <a:ahLst/>
              <a:cxnLst/>
              <a:rect l="l" t="t" r="r" b="b"/>
              <a:pathLst>
                <a:path w="72249" h="2709333">
                  <a:moveTo>
                    <a:pt x="0" y="0"/>
                  </a:moveTo>
                  <a:lnTo>
                    <a:pt x="72249" y="0"/>
                  </a:lnTo>
                  <a:lnTo>
                    <a:pt x="722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22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78902" y="1824098"/>
            <a:ext cx="10045290" cy="8338290"/>
            <a:chOff x="0" y="0"/>
            <a:chExt cx="13393720" cy="11117721"/>
          </a:xfrm>
        </p:grpSpPr>
        <p:sp>
          <p:nvSpPr>
            <p:cNvPr id="17" name="Freeform 17"/>
            <p:cNvSpPr/>
            <p:nvPr/>
          </p:nvSpPr>
          <p:spPr>
            <a:xfrm>
              <a:off x="0" y="5304899"/>
              <a:ext cx="4427893" cy="5685933"/>
            </a:xfrm>
            <a:custGeom>
              <a:avLst/>
              <a:gdLst/>
              <a:ahLst/>
              <a:cxnLst/>
              <a:rect l="l" t="t" r="r" b="b"/>
              <a:pathLst>
                <a:path w="4427893" h="5685933">
                  <a:moveTo>
                    <a:pt x="0" y="0"/>
                  </a:moveTo>
                  <a:lnTo>
                    <a:pt x="4427893" y="0"/>
                  </a:lnTo>
                  <a:lnTo>
                    <a:pt x="4427893" y="5685932"/>
                  </a:lnTo>
                  <a:lnTo>
                    <a:pt x="0" y="5685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1527" r="-6520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111667" y="5565589"/>
              <a:ext cx="4088840" cy="5250548"/>
            </a:xfrm>
            <a:custGeom>
              <a:avLst/>
              <a:gdLst/>
              <a:ahLst/>
              <a:cxnLst/>
              <a:rect l="l" t="t" r="r" b="b"/>
              <a:pathLst>
                <a:path w="4088840" h="5250548">
                  <a:moveTo>
                    <a:pt x="0" y="0"/>
                  </a:moveTo>
                  <a:lnTo>
                    <a:pt x="4088840" y="0"/>
                  </a:lnTo>
                  <a:lnTo>
                    <a:pt x="4088840" y="5250549"/>
                  </a:lnTo>
                  <a:lnTo>
                    <a:pt x="0" y="525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1527" r="-65200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141993">
              <a:off x="2619594" y="209961"/>
              <a:ext cx="10288945" cy="5787532"/>
            </a:xfrm>
            <a:custGeom>
              <a:avLst/>
              <a:gdLst/>
              <a:ahLst/>
              <a:cxnLst/>
              <a:rect l="l" t="t" r="r" b="b"/>
              <a:pathLst>
                <a:path w="10288945" h="5787532">
                  <a:moveTo>
                    <a:pt x="0" y="0"/>
                  </a:moveTo>
                  <a:lnTo>
                    <a:pt x="10288945" y="0"/>
                  </a:lnTo>
                  <a:lnTo>
                    <a:pt x="10288945" y="5787531"/>
                  </a:lnTo>
                  <a:lnTo>
                    <a:pt x="0" y="5787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41993">
              <a:off x="2791418" y="396085"/>
              <a:ext cx="9945297" cy="5594230"/>
            </a:xfrm>
            <a:custGeom>
              <a:avLst/>
              <a:gdLst/>
              <a:ahLst/>
              <a:cxnLst/>
              <a:rect l="l" t="t" r="r" b="b"/>
              <a:pathLst>
                <a:path w="9945297" h="5594230">
                  <a:moveTo>
                    <a:pt x="0" y="0"/>
                  </a:moveTo>
                  <a:lnTo>
                    <a:pt x="9945297" y="0"/>
                  </a:lnTo>
                  <a:lnTo>
                    <a:pt x="9945297" y="5594230"/>
                  </a:lnTo>
                  <a:lnTo>
                    <a:pt x="0" y="5594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3550269"/>
              <a:ext cx="13393720" cy="7567452"/>
            </a:xfrm>
            <a:custGeom>
              <a:avLst/>
              <a:gdLst/>
              <a:ahLst/>
              <a:cxnLst/>
              <a:rect l="l" t="t" r="r" b="b"/>
              <a:pathLst>
                <a:path w="13393720" h="7567452">
                  <a:moveTo>
                    <a:pt x="0" y="0"/>
                  </a:moveTo>
                  <a:lnTo>
                    <a:pt x="13393720" y="0"/>
                  </a:lnTo>
                  <a:lnTo>
                    <a:pt x="13393720" y="7567452"/>
                  </a:lnTo>
                  <a:lnTo>
                    <a:pt x="0" y="756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9124" y="3696179"/>
              <a:ext cx="13135472" cy="7421542"/>
            </a:xfrm>
            <a:custGeom>
              <a:avLst/>
              <a:gdLst/>
              <a:ahLst/>
              <a:cxnLst/>
              <a:rect l="l" t="t" r="r" b="b"/>
              <a:pathLst>
                <a:path w="13135472" h="7421542">
                  <a:moveTo>
                    <a:pt x="0" y="0"/>
                  </a:moveTo>
                  <a:lnTo>
                    <a:pt x="13135472" y="0"/>
                  </a:lnTo>
                  <a:lnTo>
                    <a:pt x="13135472" y="7421542"/>
                  </a:lnTo>
                  <a:lnTo>
                    <a:pt x="0" y="7421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pic>
        <p:nvPicPr>
          <p:cNvPr id="23" name="Picture 23"/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74590" y="623989"/>
            <a:ext cx="10823378" cy="6083398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85934" y="172438"/>
            <a:ext cx="17972789" cy="9989951"/>
            <a:chOff x="0" y="0"/>
            <a:chExt cx="4291327" cy="23852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91327" cy="2385281"/>
            </a:xfrm>
            <a:custGeom>
              <a:avLst/>
              <a:gdLst/>
              <a:ahLst/>
              <a:cxnLst/>
              <a:rect l="l" t="t" r="r" b="b"/>
              <a:pathLst>
                <a:path w="4291327" h="2385281">
                  <a:moveTo>
                    <a:pt x="0" y="0"/>
                  </a:moveTo>
                  <a:lnTo>
                    <a:pt x="4291327" y="0"/>
                  </a:lnTo>
                  <a:lnTo>
                    <a:pt x="4291327" y="2385281"/>
                  </a:lnTo>
                  <a:lnTo>
                    <a:pt x="0" y="2385281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4291327" cy="2404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60680" y="517264"/>
            <a:ext cx="11051196" cy="6842109"/>
            <a:chOff x="0" y="0"/>
            <a:chExt cx="2638672" cy="163367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638672" cy="1633677"/>
            </a:xfrm>
            <a:custGeom>
              <a:avLst/>
              <a:gdLst/>
              <a:ahLst/>
              <a:cxnLst/>
              <a:rect l="l" t="t" r="r" b="b"/>
              <a:pathLst>
                <a:path w="2638672" h="1633677">
                  <a:moveTo>
                    <a:pt x="0" y="0"/>
                  </a:moveTo>
                  <a:lnTo>
                    <a:pt x="2638672" y="0"/>
                  </a:lnTo>
                  <a:lnTo>
                    <a:pt x="2638672" y="1633677"/>
                  </a:lnTo>
                  <a:lnTo>
                    <a:pt x="0" y="1633677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2638672" cy="1652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0" name="Freeform 30">
            <a:hlinkClick r:id="rId12" tooltip="https://www.youtube.com/watch?v=xrPZK1rHk38"/>
          </p:cNvPr>
          <p:cNvSpPr/>
          <p:nvPr/>
        </p:nvSpPr>
        <p:spPr>
          <a:xfrm>
            <a:off x="574590" y="623989"/>
            <a:ext cx="10823378" cy="6083398"/>
          </a:xfrm>
          <a:custGeom>
            <a:avLst/>
            <a:gdLst/>
            <a:ahLst/>
            <a:cxnLst/>
            <a:rect l="l" t="t" r="r" b="b"/>
            <a:pathLst>
              <a:path w="10823378" h="6083398">
                <a:moveTo>
                  <a:pt x="0" y="0"/>
                </a:moveTo>
                <a:lnTo>
                  <a:pt x="10823378" y="0"/>
                </a:lnTo>
                <a:lnTo>
                  <a:pt x="10823378" y="6083398"/>
                </a:lnTo>
                <a:lnTo>
                  <a:pt x="0" y="60833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1387" r="-815" b="-21296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331168" y="6755012"/>
            <a:ext cx="9542343" cy="458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3037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12" tooltip="https://www.youtube.com/watch?v=xrPZK1rHk38"/>
              </a:rPr>
              <a:t>https://www.youtube.com/watch?v=xrPZK1rHk38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3  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O NEGÓCIO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218" r="15218"/>
            <a:stretch>
              <a:fillRect/>
            </a:stretch>
          </p:blipFill>
          <p:spPr>
            <a:xfrm flipH="1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023" t="16595" r="17494" b="15201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12" b="212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8011" r="373" b="18147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188497" y="-383293"/>
            <a:ext cx="9332497" cy="5526793"/>
            <a:chOff x="0" y="0"/>
            <a:chExt cx="2457942" cy="14556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57942" cy="1455616"/>
            </a:xfrm>
            <a:custGeom>
              <a:avLst/>
              <a:gdLst/>
              <a:ahLst/>
              <a:cxnLst/>
              <a:rect l="l" t="t" r="r" b="b"/>
              <a:pathLst>
                <a:path w="2457942" h="1455616">
                  <a:moveTo>
                    <a:pt x="0" y="0"/>
                  </a:moveTo>
                  <a:lnTo>
                    <a:pt x="2457942" y="0"/>
                  </a:lnTo>
                  <a:lnTo>
                    <a:pt x="2457942" y="1455616"/>
                  </a:lnTo>
                  <a:lnTo>
                    <a:pt x="0" y="1455616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457942" cy="1474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0097" y="349399"/>
            <a:ext cx="8148128" cy="4554416"/>
            <a:chOff x="0" y="0"/>
            <a:chExt cx="2856712" cy="15967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56712" cy="1596766"/>
            </a:xfrm>
            <a:custGeom>
              <a:avLst/>
              <a:gdLst/>
              <a:ahLst/>
              <a:cxnLst/>
              <a:rect l="l" t="t" r="r" b="b"/>
              <a:pathLst>
                <a:path w="2856712" h="1596766">
                  <a:moveTo>
                    <a:pt x="0" y="0"/>
                  </a:moveTo>
                  <a:lnTo>
                    <a:pt x="2856712" y="0"/>
                  </a:lnTo>
                  <a:lnTo>
                    <a:pt x="2856712" y="1596766"/>
                  </a:lnTo>
                  <a:lnTo>
                    <a:pt x="0" y="159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856712" cy="1615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8474" y="684255"/>
            <a:ext cx="7398554" cy="3884703"/>
            <a:chOff x="0" y="0"/>
            <a:chExt cx="1948590" cy="10231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48590" cy="1023132"/>
            </a:xfrm>
            <a:custGeom>
              <a:avLst/>
              <a:gdLst/>
              <a:ahLst/>
              <a:cxnLst/>
              <a:rect l="l" t="t" r="r" b="b"/>
              <a:pathLst>
                <a:path w="1948590" h="1023132">
                  <a:moveTo>
                    <a:pt x="0" y="0"/>
                  </a:moveTo>
                  <a:lnTo>
                    <a:pt x="1948590" y="0"/>
                  </a:lnTo>
                  <a:lnTo>
                    <a:pt x="1948590" y="1023132"/>
                  </a:lnTo>
                  <a:lnTo>
                    <a:pt x="0" y="10231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48590" cy="1061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23169" y="1731093"/>
            <a:ext cx="5909166" cy="170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</a:pP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Possibilidades</a:t>
            </a:r>
            <a:r>
              <a:rPr lang="en-US" sz="4985" b="1" spc="209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  <a:endParaRPr lang="en-US" sz="4985" b="1" spc="209" dirty="0">
              <a:solidFill>
                <a:srgbClr val="43ABE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411048" y="9191625"/>
            <a:ext cx="2842022" cy="528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Desmontagem</a:t>
            </a:r>
            <a:endParaRPr lang="en-US" sz="3171" b="1" dirty="0">
              <a:solidFill>
                <a:schemeClr val="bg1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72553" y="9191625"/>
            <a:ext cx="368355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Catador autonômo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76096" y="3472778"/>
            <a:ext cx="352610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 smtClean="0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Logística</a:t>
            </a:r>
            <a:r>
              <a:rPr lang="en-US" sz="3171" b="1" dirty="0" smtClean="0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 </a:t>
            </a:r>
            <a:r>
              <a:rPr lang="en-US" sz="3171" b="1" dirty="0" err="1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reversa</a:t>
            </a:r>
            <a:endParaRPr lang="en-US" sz="3171" b="1" dirty="0">
              <a:solidFill>
                <a:srgbClr val="000000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22880" b="77728"/>
          <a:stretch/>
        </p:blipFill>
        <p:spPr>
          <a:xfrm>
            <a:off x="10287000" y="3728216"/>
            <a:ext cx="2704422" cy="11348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9010"/>
            <a:ext cx="18288000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207733" y="6235773"/>
            <a:ext cx="9464947" cy="48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743" b="1" u="sng" dirty="0">
                <a:solidFill>
                  <a:srgbClr val="008DC5"/>
                </a:solidFill>
                <a:latin typeface="Arimo Bold"/>
                <a:ea typeface="Arimo Bold"/>
                <a:cs typeface="Arimo Bold"/>
                <a:sym typeface="Arimo Bold"/>
                <a:hlinkClick r:id="rId3" tooltip="https://youtu.be/Q2fU8SdjWAY?si=en5m-4Ftqr0tnVP2"/>
              </a:rPr>
              <a:t>https://youtu.be/Q2fU8SdjWAY?si=en5m-4Ftqr0tnVP2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633690"/>
            <a:ext cx="9551145" cy="5410200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457200" y="8399163"/>
            <a:ext cx="1721548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3600" b="1" dirty="0">
                <a:solidFill>
                  <a:srgbClr val="00B0F0"/>
                </a:solidFill>
              </a:rPr>
              <a:t>ASSISTA COM ATENÇÃO E RESPONDA:</a:t>
            </a:r>
            <a:r>
              <a:rPr lang="en-US" sz="3600" b="1" dirty="0">
                <a:solidFill>
                  <a:srgbClr val="00B0F0"/>
                </a:solidFill>
              </a:rPr>
              <a:t>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00B0F0"/>
                </a:solidFill>
              </a:rPr>
              <a:t>o que foi dito que pode ou não pode se aplicar a sua cooperativa?</a:t>
            </a:r>
            <a:r>
              <a:rPr lang="en-US" sz="3600" dirty="0">
                <a:solidFill>
                  <a:srgbClr val="00B0F0"/>
                </a:solidFill>
              </a:rPr>
              <a:t>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00B0F0"/>
                </a:solidFill>
              </a:rPr>
              <a:t>quais os pontos principais que o vídeo apresenta?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10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456997" cy="8229600"/>
          </a:xfrm>
          <a:custGeom>
            <a:avLst/>
            <a:gdLst/>
            <a:ahLst/>
            <a:cxnLst/>
            <a:rect l="l" t="t" r="r" b="b"/>
            <a:pathLst>
              <a:path w="16456997" h="8229600">
                <a:moveTo>
                  <a:pt x="0" y="0"/>
                </a:moveTo>
                <a:lnTo>
                  <a:pt x="16456997" y="0"/>
                </a:lnTo>
                <a:lnTo>
                  <a:pt x="164569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96964" y="3619500"/>
            <a:ext cx="14807269" cy="2137230"/>
            <a:chOff x="0" y="-573236"/>
            <a:chExt cx="9319648" cy="1345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48402" cy="771930"/>
            </a:xfrm>
            <a:custGeom>
              <a:avLst/>
              <a:gdLst/>
              <a:ahLst/>
              <a:cxnLst/>
              <a:rect l="l" t="t" r="r" b="b"/>
              <a:pathLst>
                <a:path w="9248402" h="771930">
                  <a:moveTo>
                    <a:pt x="0" y="0"/>
                  </a:moveTo>
                  <a:lnTo>
                    <a:pt x="9248402" y="0"/>
                  </a:lnTo>
                  <a:lnTo>
                    <a:pt x="9248402" y="771930"/>
                  </a:lnTo>
                  <a:lnTo>
                    <a:pt x="0" y="7719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1246" y="-573236"/>
              <a:ext cx="9248402" cy="7624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079"/>
                </a:lnSpc>
              </a:pPr>
              <a:r>
                <a:rPr lang="pt-BR" sz="5899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Levantamento da situação atual</a:t>
              </a:r>
              <a:endParaRPr lang="en-US" sz="5899" b="1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14ABF1-13CF-6DC9-B4C6-57EB5E66BCC6}"/>
              </a:ext>
            </a:extLst>
          </p:cNvPr>
          <p:cNvSpPr txBox="1"/>
          <p:nvPr/>
        </p:nvSpPr>
        <p:spPr>
          <a:xfrm>
            <a:off x="1828340" y="5263387"/>
            <a:ext cx="13793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Respondentes</a:t>
            </a:r>
            <a:r>
              <a:rPr lang="pt-BR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3600" b="1" dirty="0" err="1"/>
              <a:t>Unipran</a:t>
            </a:r>
            <a:r>
              <a:rPr lang="pt-BR" sz="3600" b="1" dirty="0"/>
              <a:t>, </a:t>
            </a:r>
            <a:r>
              <a:rPr lang="pt-BR" sz="3600" b="1" dirty="0" err="1"/>
              <a:t>Ascamavi,Abrasol,Amarv,Ascomcu</a:t>
            </a:r>
            <a:r>
              <a:rPr lang="pt-BR" sz="3600" b="1" dirty="0"/>
              <a:t>, </a:t>
            </a:r>
            <a:r>
              <a:rPr lang="pt-BR" sz="3600" b="1" dirty="0" err="1"/>
              <a:t>Amariv</a:t>
            </a:r>
            <a:r>
              <a:rPr lang="pt-BR" sz="3600" b="1" dirty="0"/>
              <a:t>, Recicla Capixaba</a:t>
            </a:r>
            <a:endParaRPr lang="pt-BR" sz="3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86163" y="1600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09DF05C-DE50-9CB3-A75E-AFF80E96246B}"/>
              </a:ext>
            </a:extLst>
          </p:cNvPr>
          <p:cNvSpPr txBox="1"/>
          <p:nvPr/>
        </p:nvSpPr>
        <p:spPr>
          <a:xfrm>
            <a:off x="1556997" y="71508"/>
            <a:ext cx="1517400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QUADRO SÍNTESE DO DIAGNÓSTICO GRUPOS </a:t>
            </a:r>
            <a:r>
              <a:rPr lang="pt-BR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200" b="1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ESPIRITO SANTO  </a:t>
            </a:r>
            <a:r>
              <a:rPr lang="pt-BR" sz="3200" b="1" kern="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</a:t>
            </a:r>
            <a:r>
              <a:rPr lang="pt-B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RELAÇÃO A REE</a:t>
            </a:r>
            <a:endParaRPr lang="pt-BR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767819"/>
              </p:ext>
            </p:extLst>
          </p:nvPr>
        </p:nvGraphicFramePr>
        <p:xfrm>
          <a:off x="374614" y="730150"/>
          <a:ext cx="17538771" cy="90808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46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6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6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Categoria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Pontos Positivos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Pontos Negativos / Desafios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9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Capacitação e Conhecimento Técnico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- Capacitação trouxe melhoria significativa no entendimento dos materiais - Maior consciência sobre valor dos componentes - Cooperados mais preparados para atuar no setor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- Conhecimento ainda não disseminado entre todos - Necessidade de formação contínua - Dependência de poucos cooperados capacitados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3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Processo Produtivo (Triagem e Desmontagem)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- Início da estruturação da desmontagem - Melhor separação dos materiais após capacitação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- Processo lento e trabalhoso - Alto tempo de desmontagem - Baixa produtividade - Falta de padronização do processo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1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Volume de Material (Captação)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- Existe entrada de material (ex.: </a:t>
                      </a:r>
                      <a:r>
                        <a:rPr lang="pt-BR" sz="2400" dirty="0" err="1" smtClean="0">
                          <a:effectLst/>
                        </a:rPr>
                        <a:t>Unipran</a:t>
                      </a:r>
                      <a:r>
                        <a:rPr lang="pt-BR" sz="2400" dirty="0" smtClean="0">
                          <a:effectLst/>
                        </a:rPr>
                        <a:t> e </a:t>
                      </a:r>
                      <a:r>
                        <a:rPr lang="pt-BR" sz="2400" dirty="0" err="1" smtClean="0">
                          <a:effectLst/>
                        </a:rPr>
                        <a:t>Ascomçu</a:t>
                      </a:r>
                      <a:r>
                        <a:rPr lang="pt-BR" sz="2400" dirty="0" smtClean="0">
                          <a:effectLst/>
                        </a:rPr>
                        <a:t>) </a:t>
                      </a:r>
                      <a:r>
                        <a:rPr lang="pt-BR" sz="2400" dirty="0">
                          <a:effectLst/>
                        </a:rPr>
                        <a:t>as demais tem pouco volume- Integração com coleta seletiva em alguns </a:t>
                      </a:r>
                      <a:r>
                        <a:rPr lang="pt-BR" sz="2400" dirty="0" smtClean="0">
                          <a:effectLst/>
                        </a:rPr>
                        <a:t>casos e doações de</a:t>
                      </a:r>
                      <a:r>
                        <a:rPr lang="pt-BR" sz="2400" baseline="0" dirty="0" smtClean="0">
                          <a:effectLst/>
                        </a:rPr>
                        <a:t> órgãos </a:t>
                      </a:r>
                      <a:r>
                        <a:rPr lang="pt-BR" sz="2400" baseline="0" dirty="0" err="1" smtClean="0">
                          <a:effectLst/>
                        </a:rPr>
                        <a:t>publicos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- Volume ainda baixo ou irregular - Dependência de doações e fluxo instável - Falta de estratégias de captação ativa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71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Comercialização e Mercado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- Existência de compradores (ex.: </a:t>
                      </a:r>
                      <a:r>
                        <a:rPr lang="pt-BR" sz="2400" dirty="0" err="1">
                          <a:effectLst/>
                        </a:rPr>
                        <a:t>Ecomax</a:t>
                      </a:r>
                      <a:r>
                        <a:rPr lang="pt-BR" sz="2400" dirty="0">
                          <a:effectLst/>
                        </a:rPr>
                        <a:t>) - Possibilidade de venda já estabelecida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- Falta de estabilidade nos compradores - Dependência de poucos canais de venda - Baixa capacidade de negociação estruturada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3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Infraestrutura e Equipamentos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- Algumas cooperativas já iniciaram organização do espaço - Experiência pratica acumulada (Ascomçu)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- Falta de ferramentas adequadas - Espaço físico limitado 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3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Logística e Operação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- Capacidade inicial de recebimento de materiais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- Falta de estrutura logística (transporte, coleta) - Dificuldade de ampliar captação por falta de </a:t>
                      </a:r>
                      <a:r>
                        <a:rPr lang="pt-BR" sz="2400" dirty="0" smtClean="0">
                          <a:effectLst/>
                        </a:rPr>
                        <a:t>meios (Área e local,</a:t>
                      </a:r>
                      <a:r>
                        <a:rPr lang="pt-BR" sz="2400" baseline="0" dirty="0" smtClean="0">
                          <a:effectLst/>
                        </a:rPr>
                        <a:t> ferramentas)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3657545"/>
            <a:ext cx="7911963" cy="560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04"/>
              </a:lnSpc>
              <a:spcBef>
                <a:spcPct val="0"/>
              </a:spcBef>
            </a:pP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Frente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às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dificuldades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apontadas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comercialização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o que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pode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feito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opinião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2515698"/>
            <a:ext cx="6379964" cy="80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4685" y="4968098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02731" y="-1024199"/>
            <a:ext cx="6001399" cy="9091324"/>
          </a:xfrm>
          <a:custGeom>
            <a:avLst/>
            <a:gdLst/>
            <a:ahLst/>
            <a:cxnLst/>
            <a:rect l="l" t="t" r="r" b="b"/>
            <a:pathLst>
              <a:path w="6001399" h="9091324">
                <a:moveTo>
                  <a:pt x="0" y="0"/>
                </a:moveTo>
                <a:lnTo>
                  <a:pt x="6001399" y="0"/>
                </a:lnTo>
                <a:lnTo>
                  <a:pt x="6001399" y="9091324"/>
                </a:lnTo>
                <a:lnTo>
                  <a:pt x="0" y="9091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5018257"/>
            <a:ext cx="3272382" cy="1488106"/>
            <a:chOff x="0" y="0"/>
            <a:chExt cx="4363176" cy="19841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63212" cy="1984121"/>
            </a:xfrm>
            <a:custGeom>
              <a:avLst/>
              <a:gdLst/>
              <a:ahLst/>
              <a:cxnLst/>
              <a:rect l="l" t="t" r="r" b="b"/>
              <a:pathLst>
                <a:path w="4363212" h="1984121">
                  <a:moveTo>
                    <a:pt x="0" y="0"/>
                  </a:moveTo>
                  <a:lnTo>
                    <a:pt x="4363212" y="0"/>
                  </a:lnTo>
                  <a:lnTo>
                    <a:pt x="4363212" y="1984121"/>
                  </a:lnTo>
                  <a:lnTo>
                    <a:pt x="0" y="1984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03" b="-1010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274326" y="5303921"/>
            <a:ext cx="6984974" cy="916778"/>
            <a:chOff x="0" y="0"/>
            <a:chExt cx="9313299" cy="1222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13291" cy="1222375"/>
            </a:xfrm>
            <a:custGeom>
              <a:avLst/>
              <a:gdLst/>
              <a:ahLst/>
              <a:cxnLst/>
              <a:rect l="l" t="t" r="r" b="b"/>
              <a:pathLst>
                <a:path w="9313291" h="1222375">
                  <a:moveTo>
                    <a:pt x="0" y="0"/>
                  </a:moveTo>
                  <a:lnTo>
                    <a:pt x="9313291" y="0"/>
                  </a:lnTo>
                  <a:lnTo>
                    <a:pt x="9313291" y="1222375"/>
                  </a:lnTo>
                  <a:lnTo>
                    <a:pt x="0" y="1222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7" r="-23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543571" y="5201383"/>
            <a:ext cx="3488266" cy="1121854"/>
            <a:chOff x="0" y="0"/>
            <a:chExt cx="4651021" cy="1495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50994" cy="1495806"/>
            </a:xfrm>
            <a:custGeom>
              <a:avLst/>
              <a:gdLst/>
              <a:ahLst/>
              <a:cxnLst/>
              <a:rect l="l" t="t" r="r" b="b"/>
              <a:pathLst>
                <a:path w="4650994" h="1495806">
                  <a:moveTo>
                    <a:pt x="0" y="0"/>
                  </a:moveTo>
                  <a:lnTo>
                    <a:pt x="4650994" y="0"/>
                  </a:lnTo>
                  <a:lnTo>
                    <a:pt x="4650994" y="1495806"/>
                  </a:lnTo>
                  <a:lnTo>
                    <a:pt x="0" y="1495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8" r="-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92078" y="3804057"/>
            <a:ext cx="2818997" cy="638771"/>
            <a:chOff x="0" y="0"/>
            <a:chExt cx="3758663" cy="851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Realização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56976" y="3804057"/>
            <a:ext cx="4293046" cy="638771"/>
            <a:chOff x="0" y="0"/>
            <a:chExt cx="5724061" cy="8516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24061" cy="851694"/>
            </a:xfrm>
            <a:custGeom>
              <a:avLst/>
              <a:gdLst/>
              <a:ahLst/>
              <a:cxnLst/>
              <a:rect l="l" t="t" r="r" b="b"/>
              <a:pathLst>
                <a:path w="5724061" h="851694">
                  <a:moveTo>
                    <a:pt x="0" y="0"/>
                  </a:moveTo>
                  <a:lnTo>
                    <a:pt x="5724061" y="0"/>
                  </a:lnTo>
                  <a:lnTo>
                    <a:pt x="5724061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5724061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Apoiador Financeiro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14891" y="3804057"/>
            <a:ext cx="2818997" cy="638771"/>
            <a:chOff x="0" y="0"/>
            <a:chExt cx="3758663" cy="8516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2515698"/>
            <a:ext cx="6379964" cy="80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INFRAESTRUTRURA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4076314"/>
            <a:ext cx="7306454" cy="697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7"/>
              </a:lnSpc>
              <a:spcBef>
                <a:spcPct val="0"/>
              </a:spcBef>
            </a:pP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superar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desafios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falta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local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adequado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separação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dos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eletroeletrônicos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cooperativas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associações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algn="l">
              <a:lnSpc>
                <a:spcPts val="6832"/>
              </a:lnSpc>
              <a:spcBef>
                <a:spcPct val="0"/>
              </a:spcBef>
            </a:pPr>
            <a:endParaRPr lang="en-US" sz="569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2515698"/>
            <a:ext cx="833515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CAPTAÇÃO DE MATERIAL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3: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4785880"/>
            <a:ext cx="7306454" cy="345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7"/>
              </a:lnSpc>
              <a:spcBef>
                <a:spcPct val="0"/>
              </a:spcBef>
            </a:pPr>
            <a:r>
              <a:rPr lang="en-US" sz="5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Qual sua proposta para aumentar a captação de material eletroeletrônico?</a:t>
            </a:r>
          </a:p>
        </p:txBody>
      </p:sp>
    </p:spTree>
    <p:extLst>
      <p:ext uri="{BB962C8B-B14F-4D97-AF65-F5344CB8AC3E}">
        <p14:creationId xmlns:p14="http://schemas.microsoft.com/office/powerpoint/2010/main" val="300172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56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35125" y="2400300"/>
            <a:ext cx="833515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ADAPTAÇÃO À LEGISLAÇÃO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5125" y="266700"/>
            <a:ext cx="67873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PARA TODOS GRUPOS:</a:t>
            </a:r>
            <a:endParaRPr lang="en-US" sz="20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296400" y="5112488"/>
            <a:ext cx="8839200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7"/>
              </a:lnSpc>
              <a:spcBef>
                <a:spcPct val="0"/>
              </a:spcBef>
            </a:pPr>
            <a:r>
              <a:rPr lang="pt-BR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as cooperativas/associações podem atuar para adequar à legislação?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5155-E8A3-5FF4-2364-0EDDF693E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407B917-79D2-6D2C-2B21-ECE64C41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F21474E2-4EE3-527F-B5BA-7BA958E039B2}"/>
              </a:ext>
            </a:extLst>
          </p:cNvPr>
          <p:cNvSpPr txBox="1"/>
          <p:nvPr/>
        </p:nvSpPr>
        <p:spPr>
          <a:xfrm>
            <a:off x="9296400" y="342901"/>
            <a:ext cx="8991600" cy="3667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Plano de </a:t>
            </a: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ação</a:t>
            </a:r>
            <a:endParaRPr lang="en-US" sz="1194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FAF0766-0980-E94A-D32A-A9DDD3590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1154"/>
              </p:ext>
            </p:extLst>
          </p:nvPr>
        </p:nvGraphicFramePr>
        <p:xfrm>
          <a:off x="9137073" y="4610100"/>
          <a:ext cx="9144000" cy="4532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17851116"/>
                    </a:ext>
                  </a:extLst>
                </a:gridCol>
                <a:gridCol w="2306141">
                  <a:extLst>
                    <a:ext uri="{9D8B030D-6E8A-4147-A177-3AD203B41FA5}">
                      <a16:colId xmlns:a16="http://schemas.microsoft.com/office/drawing/2014/main" val="3459197455"/>
                    </a:ext>
                  </a:extLst>
                </a:gridCol>
                <a:gridCol w="3713659">
                  <a:extLst>
                    <a:ext uri="{9D8B030D-6E8A-4147-A177-3AD203B41FA5}">
                      <a16:colId xmlns:a16="http://schemas.microsoft.com/office/drawing/2014/main" val="1599307957"/>
                    </a:ext>
                  </a:extLst>
                </a:gridCol>
              </a:tblGrid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Solução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Prazo ?** 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Atores envolvidos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9486869"/>
                  </a:ext>
                </a:extLst>
              </a:tr>
              <a:tr h="19465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Parceria com universidades para capacitação.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6 meses.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Cooperativas, prefeitura, universidade.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2242823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236695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7573989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989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393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402894" y="-3891448"/>
            <a:ext cx="33900716" cy="14473794"/>
          </a:xfrm>
          <a:custGeom>
            <a:avLst/>
            <a:gdLst/>
            <a:ahLst/>
            <a:cxnLst/>
            <a:rect l="l" t="t" r="r" b="b"/>
            <a:pathLst>
              <a:path w="33900716" h="14473794">
                <a:moveTo>
                  <a:pt x="0" y="0"/>
                </a:moveTo>
                <a:lnTo>
                  <a:pt x="33900716" y="0"/>
                </a:lnTo>
                <a:lnTo>
                  <a:pt x="33900716" y="14473794"/>
                </a:lnTo>
                <a:lnTo>
                  <a:pt x="0" y="14473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74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6" b="-14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4  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Plenária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3980" y="-2160"/>
            <a:ext cx="85859" cy="930920"/>
            <a:chOff x="0" y="0"/>
            <a:chExt cx="114479" cy="1241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427" cy="1241171"/>
            </a:xfrm>
            <a:custGeom>
              <a:avLst/>
              <a:gdLst/>
              <a:ahLst/>
              <a:cxnLst/>
              <a:rect l="l" t="t" r="r" b="b"/>
              <a:pathLst>
                <a:path w="114427" h="1241171">
                  <a:moveTo>
                    <a:pt x="0" y="0"/>
                  </a:moveTo>
                  <a:lnTo>
                    <a:pt x="114427" y="0"/>
                  </a:lnTo>
                  <a:lnTo>
                    <a:pt x="114427" y="1241171"/>
                  </a:lnTo>
                  <a:lnTo>
                    <a:pt x="0" y="1241171"/>
                  </a:lnTo>
                  <a:close/>
                </a:path>
              </a:pathLst>
            </a:custGeom>
            <a:solidFill>
              <a:srgbClr val="FFFFFF">
                <a:alpha val="41569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544039" y="-316576"/>
            <a:ext cx="10471026" cy="11302987"/>
          </a:xfrm>
          <a:custGeom>
            <a:avLst/>
            <a:gdLst/>
            <a:ahLst/>
            <a:cxnLst/>
            <a:rect l="l" t="t" r="r" b="b"/>
            <a:pathLst>
              <a:path w="10471026" h="11302987">
                <a:moveTo>
                  <a:pt x="0" y="0"/>
                </a:moveTo>
                <a:lnTo>
                  <a:pt x="10471026" y="0"/>
                </a:lnTo>
                <a:lnTo>
                  <a:pt x="10471026" y="11302986"/>
                </a:lnTo>
                <a:lnTo>
                  <a:pt x="0" y="1130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1852" y="928800"/>
            <a:ext cx="16656770" cy="8329500"/>
          </a:xfrm>
          <a:custGeom>
            <a:avLst/>
            <a:gdLst/>
            <a:ahLst/>
            <a:cxnLst/>
            <a:rect l="l" t="t" r="r" b="b"/>
            <a:pathLst>
              <a:path w="16656770" h="8329500">
                <a:moveTo>
                  <a:pt x="0" y="0"/>
                </a:moveTo>
                <a:lnTo>
                  <a:pt x="16656770" y="0"/>
                </a:lnTo>
                <a:lnTo>
                  <a:pt x="16656770" y="8329500"/>
                </a:lnTo>
                <a:lnTo>
                  <a:pt x="0" y="8329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684552" y="4533900"/>
            <a:ext cx="9938934" cy="1665224"/>
            <a:chOff x="-5086266" y="0"/>
            <a:chExt cx="13251913" cy="2220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65647" cy="2211520"/>
            </a:xfrm>
            <a:custGeom>
              <a:avLst/>
              <a:gdLst/>
              <a:ahLst/>
              <a:cxnLst/>
              <a:rect l="l" t="t" r="r" b="b"/>
              <a:pathLst>
                <a:path w="8165647" h="2211520">
                  <a:moveTo>
                    <a:pt x="0" y="0"/>
                  </a:moveTo>
                  <a:lnTo>
                    <a:pt x="8165647" y="0"/>
                  </a:lnTo>
                  <a:lnTo>
                    <a:pt x="8165647" y="2211520"/>
                  </a:lnTo>
                  <a:lnTo>
                    <a:pt x="0" y="22115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5086266" y="8779"/>
              <a:ext cx="11407265" cy="22115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600"/>
                </a:lnSpc>
              </a:pPr>
              <a:r>
                <a:rPr lang="en-US" sz="8000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COMPROMISSOS FUTUROS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3543300"/>
            <a:ext cx="11430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00B0F0"/>
                </a:solidFill>
                <a:latin typeface="Calibri" panose="020F0502020204030204" pitchFamily="34" charset="0"/>
              </a:rPr>
              <a:t>Colocar em prática </a:t>
            </a:r>
            <a: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  <a:t/>
            </a:r>
            <a:b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pt-BR" sz="4400" dirty="0">
                <a:solidFill>
                  <a:srgbClr val="00B0F0"/>
                </a:solidFill>
                <a:latin typeface="Calibri" panose="020F0502020204030204" pitchFamily="34" charset="0"/>
              </a:rPr>
              <a:t>Cada um propõe uma ação que pode colocar em prática para a solução poder ser atingida</a:t>
            </a:r>
            <a: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  <a:t> </a:t>
            </a:r>
            <a:endParaRPr lang="pt-BR" sz="4000" dirty="0">
              <a:solidFill>
                <a:srgbClr val="00B0F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0744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8363" y="1273725"/>
            <a:ext cx="12091275" cy="1564945"/>
            <a:chOff x="0" y="0"/>
            <a:chExt cx="16121700" cy="2086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21700" cy="2086594"/>
            </a:xfrm>
            <a:custGeom>
              <a:avLst/>
              <a:gdLst/>
              <a:ahLst/>
              <a:cxnLst/>
              <a:rect l="l" t="t" r="r" b="b"/>
              <a:pathLst>
                <a:path w="16121700" h="2086594">
                  <a:moveTo>
                    <a:pt x="0" y="0"/>
                  </a:moveTo>
                  <a:lnTo>
                    <a:pt x="16121700" y="0"/>
                  </a:lnTo>
                  <a:lnTo>
                    <a:pt x="16121700" y="2086594"/>
                  </a:lnTo>
                  <a:lnTo>
                    <a:pt x="0" y="20865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6121700" cy="20865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9022"/>
                </a:lnSpc>
              </a:pPr>
              <a:r>
                <a:rPr lang="en-US" sz="7519" b="1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Avaliação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7658" y="3721174"/>
            <a:ext cx="13012685" cy="3404907"/>
          </a:xfrm>
          <a:custGeom>
            <a:avLst/>
            <a:gdLst/>
            <a:ahLst/>
            <a:cxnLst/>
            <a:rect l="l" t="t" r="r" b="b"/>
            <a:pathLst>
              <a:path w="13012685" h="3404907">
                <a:moveTo>
                  <a:pt x="0" y="0"/>
                </a:moveTo>
                <a:lnTo>
                  <a:pt x="13012684" y="0"/>
                </a:lnTo>
                <a:lnTo>
                  <a:pt x="13012684" y="3404907"/>
                </a:lnTo>
                <a:lnTo>
                  <a:pt x="0" y="34049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085" t="-56970" r="-24635" b="-211522"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5" y="934436"/>
            <a:ext cx="13680000" cy="84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18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59168"/>
            <a:ext cx="13680000" cy="85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73" y="-173797"/>
            <a:ext cx="18596972" cy="10460797"/>
          </a:xfrm>
          <a:custGeom>
            <a:avLst/>
            <a:gdLst/>
            <a:ahLst/>
            <a:cxnLst/>
            <a:rect l="l" t="t" r="r" b="b"/>
            <a:pathLst>
              <a:path w="18596972" h="10460797">
                <a:moveTo>
                  <a:pt x="0" y="0"/>
                </a:moveTo>
                <a:lnTo>
                  <a:pt x="18596972" y="0"/>
                </a:lnTo>
                <a:lnTo>
                  <a:pt x="18596972" y="10460797"/>
                </a:lnTo>
                <a:lnTo>
                  <a:pt x="0" y="10460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" b="-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372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911230" cy="2832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just">
                <a:lnSpc>
                  <a:spcPts val="2590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425988" y="581129"/>
            <a:ext cx="16862012" cy="88868"/>
            <a:chOff x="0" y="0"/>
            <a:chExt cx="22482682" cy="118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475845" y="3514725"/>
            <a:ext cx="13336309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5"/>
              </a:lnSpc>
              <a:spcBef>
                <a:spcPct val="0"/>
              </a:spcBef>
            </a:pPr>
            <a:r>
              <a:rPr lang="en-US" sz="213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BOM DIA!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82140"/>
            <a:ext cx="13680000" cy="8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9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168954" y="3652375"/>
            <a:ext cx="8090486" cy="3214788"/>
            <a:chOff x="0" y="0"/>
            <a:chExt cx="10787315" cy="42863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87314" cy="4286384"/>
            </a:xfrm>
            <a:custGeom>
              <a:avLst/>
              <a:gdLst/>
              <a:ahLst/>
              <a:cxnLst/>
              <a:rect l="l" t="t" r="r" b="b"/>
              <a:pathLst>
                <a:path w="10787314" h="4286384">
                  <a:moveTo>
                    <a:pt x="0" y="0"/>
                  </a:moveTo>
                  <a:lnTo>
                    <a:pt x="10787314" y="0"/>
                  </a:lnTo>
                  <a:lnTo>
                    <a:pt x="10787314" y="4286384"/>
                  </a:lnTo>
                  <a:lnTo>
                    <a:pt x="0" y="42863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0787315" cy="42863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0779"/>
                </a:lnSpc>
              </a:pPr>
              <a:r>
                <a:rPr lang="en-US" sz="8983" b="1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Muito obrigado!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03" r="-1" b="-10102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7" r="-238" b="-8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8" r="-238" b="3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8973" y="-168202"/>
            <a:ext cx="19029346" cy="10698279"/>
            <a:chOff x="0" y="0"/>
            <a:chExt cx="25372461" cy="14264372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25372440" cy="14264387"/>
            </a:xfrm>
            <a:custGeom>
              <a:avLst/>
              <a:gdLst/>
              <a:ahLst/>
              <a:cxnLst/>
              <a:rect l="l" t="t" r="r" b="b"/>
              <a:pathLst>
                <a:path w="25372440" h="14264387">
                  <a:moveTo>
                    <a:pt x="25372440" y="0"/>
                  </a:moveTo>
                  <a:lnTo>
                    <a:pt x="0" y="0"/>
                  </a:lnTo>
                  <a:lnTo>
                    <a:pt x="0" y="14264387"/>
                  </a:lnTo>
                  <a:lnTo>
                    <a:pt x="25372440" y="14264387"/>
                  </a:lnTo>
                  <a:lnTo>
                    <a:pt x="25372440" y="0"/>
                  </a:lnTo>
                  <a:close/>
                </a:path>
              </a:pathLst>
            </a:custGeom>
            <a:blipFill>
              <a:blip r:embed="rId2"/>
              <a:stretch>
                <a:fillRect t="-9253" b="-92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4465" y="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70989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70130" y="6426787"/>
            <a:ext cx="5222062" cy="2231593"/>
            <a:chOff x="0" y="0"/>
            <a:chExt cx="6962749" cy="29754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62749" cy="2975458"/>
            </a:xfrm>
            <a:custGeom>
              <a:avLst/>
              <a:gdLst/>
              <a:ahLst/>
              <a:cxnLst/>
              <a:rect l="l" t="t" r="r" b="b"/>
              <a:pathLst>
                <a:path w="6962749" h="2975458">
                  <a:moveTo>
                    <a:pt x="0" y="0"/>
                  </a:moveTo>
                  <a:lnTo>
                    <a:pt x="6962749" y="0"/>
                  </a:lnTo>
                  <a:lnTo>
                    <a:pt x="6962749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962749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 1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Legislação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23155" y="-448938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8115300" cy="4521142"/>
            <a:chOff x="0" y="0"/>
            <a:chExt cx="10440372" cy="58164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40372" cy="5816470"/>
            </a:xfrm>
            <a:custGeom>
              <a:avLst/>
              <a:gdLst/>
              <a:ahLst/>
              <a:cxnLst/>
              <a:rect l="l" t="t" r="r" b="b"/>
              <a:pathLst>
                <a:path w="10440372" h="5816470">
                  <a:moveTo>
                    <a:pt x="0" y="0"/>
                  </a:moveTo>
                  <a:lnTo>
                    <a:pt x="10440372" y="0"/>
                  </a:lnTo>
                  <a:lnTo>
                    <a:pt x="10440372" y="5816470"/>
                  </a:lnTo>
                  <a:lnTo>
                    <a:pt x="0" y="581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19075"/>
              <a:ext cx="10440372" cy="6035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1532"/>
                </a:lnSpc>
              </a:pPr>
              <a:r>
                <a:rPr lang="en-US" sz="7738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Quais são as leis que precisamos conhecer?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41" y="2054452"/>
            <a:ext cx="8495803" cy="8474563"/>
          </a:xfrm>
          <a:custGeom>
            <a:avLst/>
            <a:gdLst/>
            <a:ahLst/>
            <a:cxnLst/>
            <a:rect l="l" t="t" r="r" b="b"/>
            <a:pathLst>
              <a:path w="8495803" h="8474563">
                <a:moveTo>
                  <a:pt x="0" y="0"/>
                </a:moveTo>
                <a:lnTo>
                  <a:pt x="8495803" y="0"/>
                </a:lnTo>
                <a:lnTo>
                  <a:pt x="8495803" y="8474563"/>
                </a:lnTo>
                <a:lnTo>
                  <a:pt x="0" y="8474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12">
            <a:extLst>
              <a:ext uri="{FF2B5EF4-FFF2-40B4-BE49-F238E27FC236}">
                <a16:creationId xmlns:a16="http://schemas.microsoft.com/office/drawing/2014/main" id="{AD456573-2767-DB20-EB2C-9B2ECC48B62C}"/>
              </a:ext>
            </a:extLst>
          </p:cNvPr>
          <p:cNvSpPr/>
          <p:nvPr/>
        </p:nvSpPr>
        <p:spPr>
          <a:xfrm>
            <a:off x="2642236" y="2110995"/>
            <a:ext cx="2812371" cy="1159211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824BF8FB-B4F4-F6CC-5B76-4901D8851A9A}"/>
              </a:ext>
            </a:extLst>
          </p:cNvPr>
          <p:cNvSpPr/>
          <p:nvPr/>
        </p:nvSpPr>
        <p:spPr>
          <a:xfrm>
            <a:off x="7056837" y="548565"/>
            <a:ext cx="5396771" cy="38314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reeform 46"/>
          <p:cNvSpPr/>
          <p:nvPr/>
        </p:nvSpPr>
        <p:spPr>
          <a:xfrm rot="20394667">
            <a:off x="5562176" y="2226533"/>
            <a:ext cx="1462906" cy="733114"/>
          </a:xfrm>
          <a:custGeom>
            <a:avLst/>
            <a:gdLst/>
            <a:ahLst/>
            <a:cxnLst/>
            <a:rect l="l" t="t" r="r" b="b"/>
            <a:pathLst>
              <a:path w="648087" h="199287">
                <a:moveTo>
                  <a:pt x="0" y="0"/>
                </a:moveTo>
                <a:lnTo>
                  <a:pt x="648087" y="0"/>
                </a:lnTo>
                <a:lnTo>
                  <a:pt x="648087" y="199286"/>
                </a:lnTo>
                <a:lnTo>
                  <a:pt x="0" y="19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19187312" flipV="1">
            <a:off x="3725081" y="6985266"/>
            <a:ext cx="1494913" cy="895069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4664641" y="5143500"/>
            <a:ext cx="3157224" cy="1858497"/>
          </a:xfrm>
          <a:custGeom>
            <a:avLst/>
            <a:gdLst/>
            <a:ahLst/>
            <a:cxnLst/>
            <a:rect l="l" t="t" r="r" b="b"/>
            <a:pathLst>
              <a:path w="1925796" h="915212">
                <a:moveTo>
                  <a:pt x="0" y="0"/>
                </a:moveTo>
                <a:lnTo>
                  <a:pt x="1925796" y="0"/>
                </a:lnTo>
                <a:lnTo>
                  <a:pt x="1925796" y="915212"/>
                </a:lnTo>
                <a:lnTo>
                  <a:pt x="0" y="915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7312" t="-648359" r="-134394" b="-498807"/>
            </a:stretch>
          </a:blipFill>
        </p:spPr>
      </p:sp>
      <p:sp>
        <p:nvSpPr>
          <p:cNvPr id="61" name="TextBox 61"/>
          <p:cNvSpPr txBox="1"/>
          <p:nvPr/>
        </p:nvSpPr>
        <p:spPr>
          <a:xfrm>
            <a:off x="7977647" y="797079"/>
            <a:ext cx="340073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  <a:spcBef>
                <a:spcPct val="0"/>
              </a:spcBef>
            </a:pPr>
            <a:r>
              <a:rPr lang="pt-BR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Política Nacional de Resíduos Sólidos - PNRS 12.305/2010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411048" y="2255028"/>
            <a:ext cx="3128087" cy="83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</a:p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(REEE)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447865" y="4440436"/>
            <a:ext cx="312808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são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endParaRPr lang="en-US" sz="1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7" name="Freeform 67"/>
          <p:cNvSpPr/>
          <p:nvPr/>
        </p:nvSpPr>
        <p:spPr>
          <a:xfrm>
            <a:off x="-19176193" y="-8055085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5F9E7CE8-4CAF-0F77-5542-DF308844299D}"/>
              </a:ext>
            </a:extLst>
          </p:cNvPr>
          <p:cNvSpPr/>
          <p:nvPr/>
        </p:nvSpPr>
        <p:spPr>
          <a:xfrm rot="11502961">
            <a:off x="12704297" y="2225271"/>
            <a:ext cx="1528420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12">
            <a:extLst>
              <a:ext uri="{FF2B5EF4-FFF2-40B4-BE49-F238E27FC236}">
                <a16:creationId xmlns:a16="http://schemas.microsoft.com/office/drawing/2014/main" id="{4D9EBCC1-F86B-51FC-6C82-BE356970E58C}"/>
              </a:ext>
            </a:extLst>
          </p:cNvPr>
          <p:cNvSpPr/>
          <p:nvPr/>
        </p:nvSpPr>
        <p:spPr>
          <a:xfrm>
            <a:off x="8333155" y="2616349"/>
            <a:ext cx="2869250" cy="1424432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r>
              <a:rPr lang="pt-BR" dirty="0">
                <a:highlight>
                  <a:srgbClr val="00FF00"/>
                </a:highlight>
              </a:rPr>
              <a:t>		</a:t>
            </a:r>
          </a:p>
        </p:txBody>
      </p:sp>
      <p:sp>
        <p:nvSpPr>
          <p:cNvPr id="83" name="Freeform 59">
            <a:extLst>
              <a:ext uri="{FF2B5EF4-FFF2-40B4-BE49-F238E27FC236}">
                <a16:creationId xmlns:a16="http://schemas.microsoft.com/office/drawing/2014/main" id="{9B837254-CE3E-FAF1-085A-E366E3439ABE}"/>
              </a:ext>
            </a:extLst>
          </p:cNvPr>
          <p:cNvSpPr/>
          <p:nvPr/>
        </p:nvSpPr>
        <p:spPr>
          <a:xfrm rot="10096490">
            <a:off x="12380905" y="770784"/>
            <a:ext cx="1667302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12">
            <a:extLst>
              <a:ext uri="{FF2B5EF4-FFF2-40B4-BE49-F238E27FC236}">
                <a16:creationId xmlns:a16="http://schemas.microsoft.com/office/drawing/2014/main" id="{9FB244D5-2DCF-D6D2-1BFB-7BE35223480F}"/>
              </a:ext>
            </a:extLst>
          </p:cNvPr>
          <p:cNvSpPr/>
          <p:nvPr/>
        </p:nvSpPr>
        <p:spPr>
          <a:xfrm>
            <a:off x="14750388" y="130982"/>
            <a:ext cx="2812370" cy="1051578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85" name="TextBox 14">
            <a:extLst>
              <a:ext uri="{FF2B5EF4-FFF2-40B4-BE49-F238E27FC236}">
                <a16:creationId xmlns:a16="http://schemas.microsoft.com/office/drawing/2014/main" id="{945085D9-9151-5534-EFF7-90F2DA65A444}"/>
              </a:ext>
            </a:extLst>
          </p:cNvPr>
          <p:cNvSpPr txBox="1"/>
          <p:nvPr/>
        </p:nvSpPr>
        <p:spPr>
          <a:xfrm>
            <a:off x="8497932" y="2793065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Responsabilidade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Compartilhada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ciclo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86" name="Freeform 12">
            <a:extLst>
              <a:ext uri="{FF2B5EF4-FFF2-40B4-BE49-F238E27FC236}">
                <a16:creationId xmlns:a16="http://schemas.microsoft.com/office/drawing/2014/main" id="{21A0061C-5C2C-2936-F23C-8F2755600D0C}"/>
              </a:ext>
            </a:extLst>
          </p:cNvPr>
          <p:cNvSpPr/>
          <p:nvPr/>
        </p:nvSpPr>
        <p:spPr>
          <a:xfrm>
            <a:off x="14750388" y="2007123"/>
            <a:ext cx="2708822" cy="1301288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87" name="TextBox 14">
            <a:extLst>
              <a:ext uri="{FF2B5EF4-FFF2-40B4-BE49-F238E27FC236}">
                <a16:creationId xmlns:a16="http://schemas.microsoft.com/office/drawing/2014/main" id="{688DCFF9-C46D-CBA7-5923-E2A1100EBF75}"/>
              </a:ext>
            </a:extLst>
          </p:cNvPr>
          <p:cNvSpPr txBox="1"/>
          <p:nvPr/>
        </p:nvSpPr>
        <p:spPr>
          <a:xfrm>
            <a:off x="14976491" y="218443"/>
            <a:ext cx="2360164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pneus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pilhas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baterias,outros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8" name="Freeform 12">
            <a:extLst>
              <a:ext uri="{FF2B5EF4-FFF2-40B4-BE49-F238E27FC236}">
                <a16:creationId xmlns:a16="http://schemas.microsoft.com/office/drawing/2014/main" id="{5CD26012-A56C-C3CE-5088-34119F0AFBAD}"/>
              </a:ext>
            </a:extLst>
          </p:cNvPr>
          <p:cNvSpPr/>
          <p:nvPr/>
        </p:nvSpPr>
        <p:spPr>
          <a:xfrm>
            <a:off x="2892944" y="151387"/>
            <a:ext cx="2812371" cy="1159211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89" name="TextBox 14">
            <a:extLst>
              <a:ext uri="{FF2B5EF4-FFF2-40B4-BE49-F238E27FC236}">
                <a16:creationId xmlns:a16="http://schemas.microsoft.com/office/drawing/2014/main" id="{07816B9F-220E-61E8-4D24-00DA23E15839}"/>
              </a:ext>
            </a:extLst>
          </p:cNvPr>
          <p:cNvSpPr txBox="1"/>
          <p:nvPr/>
        </p:nvSpPr>
        <p:spPr>
          <a:xfrm>
            <a:off x="2987046" y="283031"/>
            <a:ext cx="2705381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embalagem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agrotoxicos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0" name="TextBox 14">
            <a:extLst>
              <a:ext uri="{FF2B5EF4-FFF2-40B4-BE49-F238E27FC236}">
                <a16:creationId xmlns:a16="http://schemas.microsoft.com/office/drawing/2014/main" id="{B039E801-4253-374A-6198-134F00CE602A}"/>
              </a:ext>
            </a:extLst>
          </p:cNvPr>
          <p:cNvSpPr txBox="1"/>
          <p:nvPr/>
        </p:nvSpPr>
        <p:spPr>
          <a:xfrm>
            <a:off x="14750388" y="2356569"/>
            <a:ext cx="270538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embalagem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geral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3" name="Freeform 46">
            <a:extLst>
              <a:ext uri="{FF2B5EF4-FFF2-40B4-BE49-F238E27FC236}">
                <a16:creationId xmlns:a16="http://schemas.microsoft.com/office/drawing/2014/main" id="{C645C965-DDB5-EE08-25CE-A8010CF2F409}"/>
              </a:ext>
            </a:extLst>
          </p:cNvPr>
          <p:cNvSpPr/>
          <p:nvPr/>
        </p:nvSpPr>
        <p:spPr>
          <a:xfrm rot="1226119">
            <a:off x="5825340" y="690977"/>
            <a:ext cx="1486814" cy="733114"/>
          </a:xfrm>
          <a:custGeom>
            <a:avLst/>
            <a:gdLst/>
            <a:ahLst/>
            <a:cxnLst/>
            <a:rect l="l" t="t" r="r" b="b"/>
            <a:pathLst>
              <a:path w="648087" h="199287">
                <a:moveTo>
                  <a:pt x="0" y="0"/>
                </a:moveTo>
                <a:lnTo>
                  <a:pt x="648087" y="0"/>
                </a:lnTo>
                <a:lnTo>
                  <a:pt x="648087" y="199286"/>
                </a:lnTo>
                <a:lnTo>
                  <a:pt x="0" y="19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57">
            <a:extLst>
              <a:ext uri="{FF2B5EF4-FFF2-40B4-BE49-F238E27FC236}">
                <a16:creationId xmlns:a16="http://schemas.microsoft.com/office/drawing/2014/main" id="{EB80D09B-E8F8-48E5-692F-6CFFB0B6247D}"/>
              </a:ext>
            </a:extLst>
          </p:cNvPr>
          <p:cNvSpPr/>
          <p:nvPr/>
        </p:nvSpPr>
        <p:spPr>
          <a:xfrm rot="16039807" flipV="1">
            <a:off x="15485546" y="3617270"/>
            <a:ext cx="807508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12">
            <a:extLst>
              <a:ext uri="{FF2B5EF4-FFF2-40B4-BE49-F238E27FC236}">
                <a16:creationId xmlns:a16="http://schemas.microsoft.com/office/drawing/2014/main" id="{F93E701D-5EBD-A720-E2ED-B52F8AD924E8}"/>
              </a:ext>
            </a:extLst>
          </p:cNvPr>
          <p:cNvSpPr/>
          <p:nvPr/>
        </p:nvSpPr>
        <p:spPr>
          <a:xfrm>
            <a:off x="8330533" y="4193595"/>
            <a:ext cx="3088212" cy="1472649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96" name="TextBox 14">
            <a:extLst>
              <a:ext uri="{FF2B5EF4-FFF2-40B4-BE49-F238E27FC236}">
                <a16:creationId xmlns:a16="http://schemas.microsoft.com/office/drawing/2014/main" id="{860C0FED-67B5-04FD-E142-67935C500F38}"/>
              </a:ext>
            </a:extLst>
          </p:cNvPr>
          <p:cNvSpPr txBox="1"/>
          <p:nvPr/>
        </p:nvSpPr>
        <p:spPr>
          <a:xfrm>
            <a:off x="8694557" y="4366774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setoriais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Termo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Compromisso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decreto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 LR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B475B24-6287-E33F-1626-3531966F76BE}"/>
              </a:ext>
            </a:extLst>
          </p:cNvPr>
          <p:cNvGrpSpPr/>
          <p:nvPr/>
        </p:nvGrpSpPr>
        <p:grpSpPr>
          <a:xfrm>
            <a:off x="8742674" y="6034131"/>
            <a:ext cx="2511570" cy="1419454"/>
            <a:chOff x="0" y="0"/>
            <a:chExt cx="2593949" cy="1213016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16123A9-DE70-6013-A50C-2A8694551E81}"/>
                </a:ext>
              </a:extLst>
            </p:cNvPr>
            <p:cNvGrpSpPr/>
            <p:nvPr/>
          </p:nvGrpSpPr>
          <p:grpSpPr>
            <a:xfrm>
              <a:off x="0" y="0"/>
              <a:ext cx="2593949" cy="1213016"/>
              <a:chOff x="0" y="0"/>
              <a:chExt cx="812800" cy="380092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4D859D2C-9CDC-0C9D-1041-D6E468F0F4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092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89C683D4-B91D-DAAC-5D5A-0C499DA22B69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812800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4A73018-DED7-62CB-3F28-80F81F040E8C}"/>
                </a:ext>
              </a:extLst>
            </p:cNvPr>
            <p:cNvSpPr txBox="1"/>
            <p:nvPr/>
          </p:nvSpPr>
          <p:spPr>
            <a:xfrm>
              <a:off x="312019" y="117680"/>
              <a:ext cx="2175548" cy="82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Planares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Decretro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nº 11.043/2022</a:t>
              </a:r>
            </a:p>
          </p:txBody>
        </p:sp>
      </p:grpSp>
      <p:grpSp>
        <p:nvGrpSpPr>
          <p:cNvPr id="78" name="Group 10">
            <a:extLst>
              <a:ext uri="{FF2B5EF4-FFF2-40B4-BE49-F238E27FC236}">
                <a16:creationId xmlns:a16="http://schemas.microsoft.com/office/drawing/2014/main" id="{A0A880DF-78EE-4BFD-940B-BDA85BCEF3A2}"/>
              </a:ext>
            </a:extLst>
          </p:cNvPr>
          <p:cNvGrpSpPr/>
          <p:nvPr/>
        </p:nvGrpSpPr>
        <p:grpSpPr>
          <a:xfrm>
            <a:off x="4472537" y="5834096"/>
            <a:ext cx="2308542" cy="909762"/>
            <a:chOff x="0" y="0"/>
            <a:chExt cx="3078056" cy="1213016"/>
          </a:xfrm>
        </p:grpSpPr>
        <p:grpSp>
          <p:nvGrpSpPr>
            <p:cNvPr id="79" name="Group 11">
              <a:extLst>
                <a:ext uri="{FF2B5EF4-FFF2-40B4-BE49-F238E27FC236}">
                  <a16:creationId xmlns:a16="http://schemas.microsoft.com/office/drawing/2014/main" id="{3F0A5A69-36D1-3DE5-450D-0BBDB2AB0BB5}"/>
                </a:ext>
              </a:extLst>
            </p:cNvPr>
            <p:cNvGrpSpPr/>
            <p:nvPr/>
          </p:nvGrpSpPr>
          <p:grpSpPr>
            <a:xfrm>
              <a:off x="0" y="0"/>
              <a:ext cx="3078056" cy="1213016"/>
              <a:chOff x="0" y="0"/>
              <a:chExt cx="964492" cy="380092"/>
            </a:xfrm>
          </p:grpSpPr>
          <p:sp>
            <p:nvSpPr>
              <p:cNvPr id="81" name="Freeform 12">
                <a:extLst>
                  <a:ext uri="{FF2B5EF4-FFF2-40B4-BE49-F238E27FC236}">
                    <a16:creationId xmlns:a16="http://schemas.microsoft.com/office/drawing/2014/main" id="{061D9EA6-CCC8-03FA-756F-1411A43521CF}"/>
                  </a:ext>
                </a:extLst>
              </p:cNvPr>
              <p:cNvSpPr/>
              <p:nvPr/>
            </p:nvSpPr>
            <p:spPr>
              <a:xfrm>
                <a:off x="0" y="0"/>
                <a:ext cx="964492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964492" h="380092">
                    <a:moveTo>
                      <a:pt x="0" y="0"/>
                    </a:moveTo>
                    <a:lnTo>
                      <a:pt x="964492" y="0"/>
                    </a:lnTo>
                    <a:lnTo>
                      <a:pt x="964492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</p:sp>
          <p:sp>
            <p:nvSpPr>
              <p:cNvPr id="82" name="TextBox 13">
                <a:extLst>
                  <a:ext uri="{FF2B5EF4-FFF2-40B4-BE49-F238E27FC236}">
                    <a16:creationId xmlns:a16="http://schemas.microsoft.com/office/drawing/2014/main" id="{820C8397-98EE-4876-9CD8-D8BC7021DE9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4492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80" name="TextBox 14">
              <a:extLst>
                <a:ext uri="{FF2B5EF4-FFF2-40B4-BE49-F238E27FC236}">
                  <a16:creationId xmlns:a16="http://schemas.microsoft.com/office/drawing/2014/main" id="{C7956666-9EDE-CA5F-3BBA-81194B01A003}"/>
                </a:ext>
              </a:extLst>
            </p:cNvPr>
            <p:cNvSpPr txBox="1"/>
            <p:nvPr/>
          </p:nvSpPr>
          <p:spPr>
            <a:xfrm>
              <a:off x="0" y="193927"/>
              <a:ext cx="3078056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  <a:spcBef>
                  <a:spcPct val="0"/>
                </a:spcBef>
              </a:pP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Participação</a:t>
              </a:r>
              <a:r>
                <a:rPr lang="en-US" sz="194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dos </a:t>
              </a: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catadores</a:t>
              </a:r>
              <a:endPara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62" name="TextBox 62">
            <a:extLst>
              <a:ext uri="{FF2B5EF4-FFF2-40B4-BE49-F238E27FC236}">
                <a16:creationId xmlns:a16="http://schemas.microsoft.com/office/drawing/2014/main" id="{9060D89F-7B4F-E024-93D0-7D6BBFE6A059}"/>
              </a:ext>
            </a:extLst>
          </p:cNvPr>
          <p:cNvSpPr txBox="1"/>
          <p:nvPr/>
        </p:nvSpPr>
        <p:spPr>
          <a:xfrm>
            <a:off x="709942" y="8031972"/>
            <a:ext cx="4863989" cy="1997085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menciona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explicitamente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participação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no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logística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reversa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REEE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1028" name="Picture 4" descr="🌍✨ Quer fazer parte de uma revolução verde? Venha descobrir tudo o que  conquistamos na CENTCOOP entre março de 2021 e março de 2025! Neste vídeo,  vamos compartilhar momentos inspiradores de transformação,">
            <a:extLst>
              <a:ext uri="{FF2B5EF4-FFF2-40B4-BE49-F238E27FC236}">
                <a16:creationId xmlns:a16="http://schemas.microsoft.com/office/drawing/2014/main" id="{B1878B96-79EF-089A-6BD0-00A319C4F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2" y="5030247"/>
            <a:ext cx="3244003" cy="21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62">
            <a:extLst>
              <a:ext uri="{FF2B5EF4-FFF2-40B4-BE49-F238E27FC236}">
                <a16:creationId xmlns:a16="http://schemas.microsoft.com/office/drawing/2014/main" id="{611D3256-A7DF-6230-320F-F9B5AB9AA526}"/>
              </a:ext>
            </a:extLst>
          </p:cNvPr>
          <p:cNvSpPr txBox="1"/>
          <p:nvPr/>
        </p:nvSpPr>
        <p:spPr>
          <a:xfrm>
            <a:off x="7583403" y="7617905"/>
            <a:ext cx="7504068" cy="258532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...Cap. X- Art. 37. As cooperativas poderão integrar o sistema de logística reversa de que trata este Decreto:</a:t>
            </a:r>
          </a:p>
          <a:p>
            <a:r>
              <a:rPr lang="pt-BR" sz="2400" dirty="0"/>
              <a:t>I - desde que sejam legalmente constituídas e habilitadas; e</a:t>
            </a:r>
          </a:p>
          <a:p>
            <a:r>
              <a:rPr lang="pt-BR" sz="2400" dirty="0"/>
              <a:t>II - por meio de instrumento legal firmado entre a cooperativa ou a associação e as empresas ou entidades gestoras, para prestação dos serviços, na forma da legislação. </a:t>
            </a:r>
          </a:p>
        </p:txBody>
      </p:sp>
      <p:sp>
        <p:nvSpPr>
          <p:cNvPr id="3" name="Freeform 57">
            <a:extLst>
              <a:ext uri="{FF2B5EF4-FFF2-40B4-BE49-F238E27FC236}">
                <a16:creationId xmlns:a16="http://schemas.microsoft.com/office/drawing/2014/main" id="{51A24148-13E8-6847-2DFF-2E34660ECCC9}"/>
              </a:ext>
            </a:extLst>
          </p:cNvPr>
          <p:cNvSpPr/>
          <p:nvPr/>
        </p:nvSpPr>
        <p:spPr>
          <a:xfrm rot="552030" flipV="1">
            <a:off x="7013652" y="6238194"/>
            <a:ext cx="1787980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ADF3FA3E-8F75-5A1A-3F4F-4A7E33317D3D}"/>
              </a:ext>
            </a:extLst>
          </p:cNvPr>
          <p:cNvSpPr/>
          <p:nvPr/>
        </p:nvSpPr>
        <p:spPr>
          <a:xfrm rot="11502961">
            <a:off x="5823475" y="8863481"/>
            <a:ext cx="1528420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543DE-F9E4-C52A-D51A-345EF803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FB1BA021-B514-48A9-AA8A-7935754B48DB}"/>
              </a:ext>
            </a:extLst>
          </p:cNvPr>
          <p:cNvGrpSpPr/>
          <p:nvPr/>
        </p:nvGrpSpPr>
        <p:grpSpPr>
          <a:xfrm>
            <a:off x="2786381" y="879352"/>
            <a:ext cx="5243489" cy="4201452"/>
            <a:chOff x="0" y="0"/>
            <a:chExt cx="6399062" cy="449534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B17BC-21B7-9496-1F9A-43BBD7AB235A}"/>
                </a:ext>
              </a:extLst>
            </p:cNvPr>
            <p:cNvSpPr/>
            <p:nvPr/>
          </p:nvSpPr>
          <p:spPr>
            <a:xfrm>
              <a:off x="0" y="0"/>
              <a:ext cx="6399062" cy="4495341"/>
            </a:xfrm>
            <a:custGeom>
              <a:avLst/>
              <a:gdLst/>
              <a:ahLst/>
              <a:cxnLst/>
              <a:rect l="l" t="t" r="r" b="b"/>
              <a:pathLst>
                <a:path w="6399062" h="4495341">
                  <a:moveTo>
                    <a:pt x="0" y="0"/>
                  </a:moveTo>
                  <a:lnTo>
                    <a:pt x="6399062" y="0"/>
                  </a:lnTo>
                  <a:lnTo>
                    <a:pt x="6399062" y="4495341"/>
                  </a:lnTo>
                  <a:lnTo>
                    <a:pt x="0" y="449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9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F1ECC0-D629-3464-883A-CC07692BE0ED}"/>
                </a:ext>
              </a:extLst>
            </p:cNvPr>
            <p:cNvSpPr/>
            <p:nvPr/>
          </p:nvSpPr>
          <p:spPr>
            <a:xfrm>
              <a:off x="1923274" y="551723"/>
              <a:ext cx="563528" cy="704410"/>
            </a:xfrm>
            <a:custGeom>
              <a:avLst/>
              <a:gdLst/>
              <a:ahLst/>
              <a:cxnLst/>
              <a:rect l="l" t="t" r="r" b="b"/>
              <a:pathLst>
                <a:path w="563528" h="704410">
                  <a:moveTo>
                    <a:pt x="0" y="0"/>
                  </a:moveTo>
                  <a:lnTo>
                    <a:pt x="563528" y="0"/>
                  </a:lnTo>
                  <a:lnTo>
                    <a:pt x="563528" y="704409"/>
                  </a:lnTo>
                  <a:lnTo>
                    <a:pt x="0" y="70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C9CE793-AD41-A386-06DA-CDAF2A193240}"/>
                </a:ext>
              </a:extLst>
            </p:cNvPr>
            <p:cNvSpPr/>
            <p:nvPr/>
          </p:nvSpPr>
          <p:spPr>
            <a:xfrm>
              <a:off x="3687740" y="620109"/>
              <a:ext cx="773612" cy="567638"/>
            </a:xfrm>
            <a:custGeom>
              <a:avLst/>
              <a:gdLst/>
              <a:ahLst/>
              <a:cxnLst/>
              <a:rect l="l" t="t" r="r" b="b"/>
              <a:pathLst>
                <a:path w="773612" h="567638">
                  <a:moveTo>
                    <a:pt x="0" y="0"/>
                  </a:moveTo>
                  <a:lnTo>
                    <a:pt x="773612" y="0"/>
                  </a:lnTo>
                  <a:lnTo>
                    <a:pt x="773612" y="567638"/>
                  </a:lnTo>
                  <a:lnTo>
                    <a:pt x="0" y="56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3BD7A4F-5145-D2E1-BE04-02C2BAE43B88}"/>
                </a:ext>
              </a:extLst>
            </p:cNvPr>
            <p:cNvSpPr/>
            <p:nvPr/>
          </p:nvSpPr>
          <p:spPr>
            <a:xfrm>
              <a:off x="4962856" y="1739142"/>
              <a:ext cx="835770" cy="511909"/>
            </a:xfrm>
            <a:custGeom>
              <a:avLst/>
              <a:gdLst/>
              <a:ahLst/>
              <a:cxnLst/>
              <a:rect l="l" t="t" r="r" b="b"/>
              <a:pathLst>
                <a:path w="835770" h="511909">
                  <a:moveTo>
                    <a:pt x="0" y="0"/>
                  </a:moveTo>
                  <a:lnTo>
                    <a:pt x="835769" y="0"/>
                  </a:lnTo>
                  <a:lnTo>
                    <a:pt x="835769" y="511908"/>
                  </a:lnTo>
                  <a:lnTo>
                    <a:pt x="0" y="51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D1D5717-06A9-F9A0-1765-E50004866B8F}"/>
                </a:ext>
              </a:extLst>
            </p:cNvPr>
            <p:cNvSpPr/>
            <p:nvPr/>
          </p:nvSpPr>
          <p:spPr>
            <a:xfrm>
              <a:off x="1100781" y="2728378"/>
              <a:ext cx="727934" cy="688808"/>
            </a:xfrm>
            <a:custGeom>
              <a:avLst/>
              <a:gdLst/>
              <a:ahLst/>
              <a:cxnLst/>
              <a:rect l="l" t="t" r="r" b="b"/>
              <a:pathLst>
                <a:path w="727934" h="688808">
                  <a:moveTo>
                    <a:pt x="0" y="0"/>
                  </a:moveTo>
                  <a:lnTo>
                    <a:pt x="727935" y="0"/>
                  </a:lnTo>
                  <a:lnTo>
                    <a:pt x="727935" y="688808"/>
                  </a:lnTo>
                  <a:lnTo>
                    <a:pt x="0" y="688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18A4591-7C26-2B21-D5BC-BBAF3CE96D93}"/>
                </a:ext>
              </a:extLst>
            </p:cNvPr>
            <p:cNvSpPr/>
            <p:nvPr/>
          </p:nvSpPr>
          <p:spPr>
            <a:xfrm>
              <a:off x="2956577" y="2922720"/>
              <a:ext cx="304854" cy="435506"/>
            </a:xfrm>
            <a:custGeom>
              <a:avLst/>
              <a:gdLst/>
              <a:ahLst/>
              <a:cxnLst/>
              <a:rect l="l" t="t" r="r" b="b"/>
              <a:pathLst>
                <a:path w="304854" h="435506">
                  <a:moveTo>
                    <a:pt x="0" y="0"/>
                  </a:moveTo>
                  <a:lnTo>
                    <a:pt x="304855" y="0"/>
                  </a:lnTo>
                  <a:lnTo>
                    <a:pt x="304855" y="435507"/>
                  </a:lnTo>
                  <a:lnTo>
                    <a:pt x="0" y="43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F0D9B27-F72C-B56D-8335-67C1E42847AD}"/>
                </a:ext>
              </a:extLst>
            </p:cNvPr>
            <p:cNvSpPr/>
            <p:nvPr/>
          </p:nvSpPr>
          <p:spPr>
            <a:xfrm>
              <a:off x="4642838" y="2728378"/>
              <a:ext cx="521873" cy="915567"/>
            </a:xfrm>
            <a:custGeom>
              <a:avLst/>
              <a:gdLst/>
              <a:ahLst/>
              <a:cxnLst/>
              <a:rect l="l" t="t" r="r" b="b"/>
              <a:pathLst>
                <a:path w="521873" h="915567">
                  <a:moveTo>
                    <a:pt x="0" y="0"/>
                  </a:moveTo>
                  <a:lnTo>
                    <a:pt x="521873" y="0"/>
                  </a:lnTo>
                  <a:lnTo>
                    <a:pt x="521873" y="915567"/>
                  </a:lnTo>
                  <a:lnTo>
                    <a:pt x="0" y="91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05875A0-B0E1-8BBD-8CF6-8AEF88ED7FB3}"/>
                </a:ext>
              </a:extLst>
            </p:cNvPr>
            <p:cNvSpPr/>
            <p:nvPr/>
          </p:nvSpPr>
          <p:spPr>
            <a:xfrm>
              <a:off x="4806589" y="3054335"/>
              <a:ext cx="237624" cy="172277"/>
            </a:xfrm>
            <a:custGeom>
              <a:avLst/>
              <a:gdLst/>
              <a:ahLst/>
              <a:cxnLst/>
              <a:rect l="l" t="t" r="r" b="b"/>
              <a:pathLst>
                <a:path w="237624" h="172277">
                  <a:moveTo>
                    <a:pt x="0" y="0"/>
                  </a:moveTo>
                  <a:lnTo>
                    <a:pt x="237624" y="0"/>
                  </a:lnTo>
                  <a:lnTo>
                    <a:pt x="237624" y="172277"/>
                  </a:lnTo>
                  <a:lnTo>
                    <a:pt x="0" y="172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4113D2D-B6D4-5C9E-2ECE-2E817441CCFE}"/>
                </a:ext>
              </a:extLst>
            </p:cNvPr>
            <p:cNvSpPr/>
            <p:nvPr/>
          </p:nvSpPr>
          <p:spPr>
            <a:xfrm>
              <a:off x="4675113" y="2820508"/>
              <a:ext cx="262953" cy="319965"/>
            </a:xfrm>
            <a:custGeom>
              <a:avLst/>
              <a:gdLst/>
              <a:ahLst/>
              <a:cxnLst/>
              <a:rect l="l" t="t" r="r" b="b"/>
              <a:pathLst>
                <a:path w="262953" h="319965">
                  <a:moveTo>
                    <a:pt x="0" y="0"/>
                  </a:moveTo>
                  <a:lnTo>
                    <a:pt x="262953" y="0"/>
                  </a:lnTo>
                  <a:lnTo>
                    <a:pt x="262953" y="319966"/>
                  </a:lnTo>
                  <a:lnTo>
                    <a:pt x="0" y="31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3F5267C1-BAC5-48F7-5ECD-B5A85F5AEF4B}"/>
                </a:ext>
              </a:extLst>
            </p:cNvPr>
            <p:cNvSpPr/>
            <p:nvPr/>
          </p:nvSpPr>
          <p:spPr>
            <a:xfrm>
              <a:off x="4293941" y="3116803"/>
              <a:ext cx="255664" cy="527142"/>
            </a:xfrm>
            <a:custGeom>
              <a:avLst/>
              <a:gdLst/>
              <a:ahLst/>
              <a:cxnLst/>
              <a:rect l="l" t="t" r="r" b="b"/>
              <a:pathLst>
                <a:path w="255664" h="527142">
                  <a:moveTo>
                    <a:pt x="0" y="0"/>
                  </a:moveTo>
                  <a:lnTo>
                    <a:pt x="255664" y="0"/>
                  </a:lnTo>
                  <a:lnTo>
                    <a:pt x="255664" y="527142"/>
                  </a:lnTo>
                  <a:lnTo>
                    <a:pt x="0" y="527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D3E0B36A-6D75-28B4-A4DC-98D0A5AC5124}"/>
                </a:ext>
              </a:extLst>
            </p:cNvPr>
            <p:cNvSpPr/>
            <p:nvPr/>
          </p:nvSpPr>
          <p:spPr>
            <a:xfrm>
              <a:off x="4332412" y="3168552"/>
              <a:ext cx="159948" cy="389254"/>
            </a:xfrm>
            <a:custGeom>
              <a:avLst/>
              <a:gdLst/>
              <a:ahLst/>
              <a:cxnLst/>
              <a:rect l="l" t="t" r="r" b="b"/>
              <a:pathLst>
                <a:path w="159948" h="389254">
                  <a:moveTo>
                    <a:pt x="0" y="0"/>
                  </a:moveTo>
                  <a:lnTo>
                    <a:pt x="159948" y="0"/>
                  </a:lnTo>
                  <a:lnTo>
                    <a:pt x="159948" y="389254"/>
                  </a:lnTo>
                  <a:lnTo>
                    <a:pt x="0" y="389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2EC6A2D-1619-EDFD-05EA-7C5C515704CE}"/>
                </a:ext>
              </a:extLst>
            </p:cNvPr>
            <p:cNvSpPr/>
            <p:nvPr/>
          </p:nvSpPr>
          <p:spPr>
            <a:xfrm>
              <a:off x="484976" y="1349049"/>
              <a:ext cx="684825" cy="707830"/>
            </a:xfrm>
            <a:custGeom>
              <a:avLst/>
              <a:gdLst/>
              <a:ahLst/>
              <a:cxnLst/>
              <a:rect l="l" t="t" r="r" b="b"/>
              <a:pathLst>
                <a:path w="684825" h="707830">
                  <a:moveTo>
                    <a:pt x="0" y="0"/>
                  </a:moveTo>
                  <a:lnTo>
                    <a:pt x="684825" y="0"/>
                  </a:lnTo>
                  <a:lnTo>
                    <a:pt x="684825" y="707830"/>
                  </a:lnTo>
                  <a:lnTo>
                    <a:pt x="0" y="707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B6CE584-CB13-126E-ECE7-0EDAE164261F}"/>
                </a:ext>
              </a:extLst>
            </p:cNvPr>
            <p:cNvSpPr/>
            <p:nvPr/>
          </p:nvSpPr>
          <p:spPr>
            <a:xfrm rot="3697883">
              <a:off x="633495" y="938044"/>
              <a:ext cx="335656" cy="499406"/>
            </a:xfrm>
            <a:custGeom>
              <a:avLst/>
              <a:gdLst/>
              <a:ahLst/>
              <a:cxnLst/>
              <a:rect l="l" t="t" r="r" b="b"/>
              <a:pathLst>
                <a:path w="335656" h="499406">
                  <a:moveTo>
                    <a:pt x="0" y="0"/>
                  </a:moveTo>
                  <a:lnTo>
                    <a:pt x="335656" y="0"/>
                  </a:lnTo>
                  <a:lnTo>
                    <a:pt x="335656" y="499405"/>
                  </a:lnTo>
                  <a:lnTo>
                    <a:pt x="0" y="49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59BE08E-8251-96E8-D875-BA1F9B1EB422}"/>
                </a:ext>
              </a:extLst>
            </p:cNvPr>
            <p:cNvSpPr/>
            <p:nvPr/>
          </p:nvSpPr>
          <p:spPr>
            <a:xfrm rot="-10800000">
              <a:off x="2788621" y="3417186"/>
              <a:ext cx="626191" cy="385107"/>
            </a:xfrm>
            <a:custGeom>
              <a:avLst/>
              <a:gdLst/>
              <a:ahLst/>
              <a:cxnLst/>
              <a:rect l="l" t="t" r="r" b="b"/>
              <a:pathLst>
                <a:path w="626191" h="385107">
                  <a:moveTo>
                    <a:pt x="0" y="0"/>
                  </a:moveTo>
                  <a:lnTo>
                    <a:pt x="626190" y="0"/>
                  </a:lnTo>
                  <a:lnTo>
                    <a:pt x="626190" y="385107"/>
                  </a:lnTo>
                  <a:lnTo>
                    <a:pt x="0" y="385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D996C0F-A4FB-00FE-8834-232D9FEF08EA}"/>
                </a:ext>
              </a:extLst>
            </p:cNvPr>
            <p:cNvSpPr/>
            <p:nvPr/>
          </p:nvSpPr>
          <p:spPr>
            <a:xfrm>
              <a:off x="2968729" y="3466249"/>
              <a:ext cx="280551" cy="286980"/>
            </a:xfrm>
            <a:custGeom>
              <a:avLst/>
              <a:gdLst/>
              <a:ahLst/>
              <a:cxnLst/>
              <a:rect l="l" t="t" r="r" b="b"/>
              <a:pathLst>
                <a:path w="280551" h="286980">
                  <a:moveTo>
                    <a:pt x="0" y="0"/>
                  </a:moveTo>
                  <a:lnTo>
                    <a:pt x="280551" y="0"/>
                  </a:lnTo>
                  <a:lnTo>
                    <a:pt x="280551" y="286980"/>
                  </a:lnTo>
                  <a:lnTo>
                    <a:pt x="0" y="286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EF60B7C-A646-1F6F-664A-38F803EC0122}"/>
                </a:ext>
              </a:extLst>
            </p:cNvPr>
            <p:cNvSpPr/>
            <p:nvPr/>
          </p:nvSpPr>
          <p:spPr>
            <a:xfrm rot="-10097251">
              <a:off x="1963474" y="3344113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B72DBD-2C6F-6B66-5991-0C40DD0A776A}"/>
                </a:ext>
              </a:extLst>
            </p:cNvPr>
            <p:cNvSpPr/>
            <p:nvPr/>
          </p:nvSpPr>
          <p:spPr>
            <a:xfrm rot="9956195">
              <a:off x="3635555" y="3353105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6C5909C-EC15-836F-1189-EE1AED6826B3}"/>
                </a:ext>
              </a:extLst>
            </p:cNvPr>
            <p:cNvSpPr/>
            <p:nvPr/>
          </p:nvSpPr>
          <p:spPr>
            <a:xfrm rot="7623148">
              <a:off x="5133408" y="2527837"/>
              <a:ext cx="401236" cy="121374"/>
            </a:xfrm>
            <a:custGeom>
              <a:avLst/>
              <a:gdLst/>
              <a:ahLst/>
              <a:cxnLst/>
              <a:rect l="l" t="t" r="r" b="b"/>
              <a:pathLst>
                <a:path w="401236" h="121374">
                  <a:moveTo>
                    <a:pt x="0" y="0"/>
                  </a:moveTo>
                  <a:lnTo>
                    <a:pt x="401236" y="0"/>
                  </a:lnTo>
                  <a:lnTo>
                    <a:pt x="401236" y="121374"/>
                  </a:lnTo>
                  <a:lnTo>
                    <a:pt x="0" y="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AutoShape 34">
              <a:extLst>
                <a:ext uri="{FF2B5EF4-FFF2-40B4-BE49-F238E27FC236}">
                  <a16:creationId xmlns:a16="http://schemas.microsoft.com/office/drawing/2014/main" id="{0809250B-6D3F-2695-84F8-ED4DF1F8C4BB}"/>
                </a:ext>
              </a:extLst>
            </p:cNvPr>
            <p:cNvSpPr/>
            <p:nvPr/>
          </p:nvSpPr>
          <p:spPr>
            <a:xfrm flipV="1">
              <a:off x="2691074" y="3417186"/>
              <a:ext cx="133489" cy="138575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>
              <a:extLst>
                <a:ext uri="{FF2B5EF4-FFF2-40B4-BE49-F238E27FC236}">
                  <a16:creationId xmlns:a16="http://schemas.microsoft.com/office/drawing/2014/main" id="{61250A99-89CD-B16D-A8C0-4DFDAC88D0AA}"/>
                </a:ext>
              </a:extLst>
            </p:cNvPr>
            <p:cNvSpPr/>
            <p:nvPr/>
          </p:nvSpPr>
          <p:spPr>
            <a:xfrm flipH="1" flipV="1">
              <a:off x="3392979" y="3421815"/>
              <a:ext cx="93912" cy="145422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6A1D6D26-FE99-8ECD-9F62-D7FD0002CD29}"/>
                </a:ext>
              </a:extLst>
            </p:cNvPr>
            <p:cNvSpPr txBox="1"/>
            <p:nvPr/>
          </p:nvSpPr>
          <p:spPr>
            <a:xfrm>
              <a:off x="1880720" y="337545"/>
              <a:ext cx="70586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FABRICAÇÃO</a:t>
              </a: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E5563943-BC8E-620C-2472-FC816EDDD917}"/>
                </a:ext>
              </a:extLst>
            </p:cNvPr>
            <p:cNvSpPr txBox="1"/>
            <p:nvPr/>
          </p:nvSpPr>
          <p:spPr>
            <a:xfrm>
              <a:off x="3592876" y="379872"/>
              <a:ext cx="107264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COMERCIALIZAÇÃO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D57A3D0F-AB3C-4B97-50FD-8FA3BBA6922E}"/>
                </a:ext>
              </a:extLst>
            </p:cNvPr>
            <p:cNvSpPr txBox="1"/>
            <p:nvPr/>
          </p:nvSpPr>
          <p:spPr>
            <a:xfrm>
              <a:off x="4962856" y="145750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USO</a:t>
              </a:r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37421237-A6D8-405C-9C66-3AEB70963E8B}"/>
                </a:ext>
              </a:extLst>
            </p:cNvPr>
            <p:cNvSpPr txBox="1"/>
            <p:nvPr/>
          </p:nvSpPr>
          <p:spPr>
            <a:xfrm>
              <a:off x="4284795" y="370255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DESCARTE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C04655DB-601B-8DAA-6501-21FA89512E6E}"/>
                </a:ext>
              </a:extLst>
            </p:cNvPr>
            <p:cNvSpPr txBox="1"/>
            <p:nvPr/>
          </p:nvSpPr>
          <p:spPr>
            <a:xfrm>
              <a:off x="2586587" y="3826290"/>
              <a:ext cx="1137915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PONTO DE ENTREGA VOLUNTÁRIA</a:t>
              </a:r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E8E1DD8D-9E7F-F3C5-923F-5049D3B2C82A}"/>
                </a:ext>
              </a:extLst>
            </p:cNvPr>
            <p:cNvSpPr txBox="1"/>
            <p:nvPr/>
          </p:nvSpPr>
          <p:spPr>
            <a:xfrm>
              <a:off x="1006223" y="3490496"/>
              <a:ext cx="917051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COLETA E </a:t>
              </a:r>
            </a:p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RECICLAGEM</a:t>
              </a: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A46B9E47-6B8B-1A26-6AC0-FAAEFCCB6B48}"/>
                </a:ext>
              </a:extLst>
            </p:cNvPr>
            <p:cNvSpPr txBox="1"/>
            <p:nvPr/>
          </p:nvSpPr>
          <p:spPr>
            <a:xfrm>
              <a:off x="297065" y="2054923"/>
              <a:ext cx="1167684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MATÉRIA PRIMA PARA CADEIA PRODUTIVA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84EB315-D88F-0064-A2AB-704275176073}"/>
                </a:ext>
              </a:extLst>
            </p:cNvPr>
            <p:cNvSpPr txBox="1"/>
            <p:nvPr/>
          </p:nvSpPr>
          <p:spPr>
            <a:xfrm>
              <a:off x="1903743" y="1509848"/>
              <a:ext cx="2691074" cy="1003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LOGÍSTICA REVERSA</a:t>
              </a:r>
            </a:p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DECRETO FEDERAL</a:t>
              </a:r>
            </a:p>
            <a:p>
              <a:pPr algn="ctr">
                <a:lnSpc>
                  <a:spcPts val="2020"/>
                </a:lnSpc>
                <a:spcBef>
                  <a:spcPct val="0"/>
                </a:spcBef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10.240/2020</a:t>
              </a:r>
            </a:p>
          </p:txBody>
        </p:sp>
      </p:grpSp>
      <p:sp>
        <p:nvSpPr>
          <p:cNvPr id="67" name="Freeform 67">
            <a:extLst>
              <a:ext uri="{FF2B5EF4-FFF2-40B4-BE49-F238E27FC236}">
                <a16:creationId xmlns:a16="http://schemas.microsoft.com/office/drawing/2014/main" id="{70241407-832B-A549-4BAF-7398CB07CB47}"/>
              </a:ext>
            </a:extLst>
          </p:cNvPr>
          <p:cNvSpPr/>
          <p:nvPr/>
        </p:nvSpPr>
        <p:spPr>
          <a:xfrm>
            <a:off x="-18942872" y="-826466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4253039">
            <a:off x="3258433" y="6127199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76CB416D-BDF5-62AC-70AB-483CE59CDFB0}"/>
              </a:ext>
            </a:extLst>
          </p:cNvPr>
          <p:cNvSpPr/>
          <p:nvPr/>
        </p:nvSpPr>
        <p:spPr>
          <a:xfrm rot="17760809">
            <a:off x="1764497" y="3237223"/>
            <a:ext cx="1272315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50">
            <a:extLst>
              <a:ext uri="{FF2B5EF4-FFF2-40B4-BE49-F238E27FC236}">
                <a16:creationId xmlns:a16="http://schemas.microsoft.com/office/drawing/2014/main" id="{5A5ED961-C796-BD78-C490-864F7BDE3148}"/>
              </a:ext>
            </a:extLst>
          </p:cNvPr>
          <p:cNvSpPr/>
          <p:nvPr/>
        </p:nvSpPr>
        <p:spPr>
          <a:xfrm>
            <a:off x="484992" y="7307139"/>
            <a:ext cx="3801666" cy="2369776"/>
          </a:xfrm>
          <a:custGeom>
            <a:avLst/>
            <a:gdLst/>
            <a:ahLst/>
            <a:cxnLst/>
            <a:rect l="l" t="t" r="r" b="b"/>
            <a:pathLst>
              <a:path w="2132254" h="1199393">
                <a:moveTo>
                  <a:pt x="0" y="0"/>
                </a:moveTo>
                <a:lnTo>
                  <a:pt x="2132254" y="0"/>
                </a:lnTo>
                <a:lnTo>
                  <a:pt x="2132254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sp>
        <p:nvSpPr>
          <p:cNvPr id="3" name="Freeform 49">
            <a:extLst>
              <a:ext uri="{FF2B5EF4-FFF2-40B4-BE49-F238E27FC236}">
                <a16:creationId xmlns:a16="http://schemas.microsoft.com/office/drawing/2014/main" id="{81CE09AC-AE77-1FD4-60F4-AB0EF5FCCF5C}"/>
              </a:ext>
            </a:extLst>
          </p:cNvPr>
          <p:cNvSpPr/>
          <p:nvPr/>
        </p:nvSpPr>
        <p:spPr>
          <a:xfrm>
            <a:off x="4529320" y="6286406"/>
            <a:ext cx="2666122" cy="1896857"/>
          </a:xfrm>
          <a:custGeom>
            <a:avLst/>
            <a:gdLst/>
            <a:ahLst/>
            <a:cxnLst/>
            <a:rect l="l" t="t" r="r" b="b"/>
            <a:pathLst>
              <a:path w="1817005" h="1199393">
                <a:moveTo>
                  <a:pt x="0" y="0"/>
                </a:moveTo>
                <a:lnTo>
                  <a:pt x="1817005" y="0"/>
                </a:lnTo>
                <a:lnTo>
                  <a:pt x="1817005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t="-26234" b="-25259"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496281-55FE-9084-BF13-D3C95C73A5FE}"/>
              </a:ext>
            </a:extLst>
          </p:cNvPr>
          <p:cNvSpPr txBox="1"/>
          <p:nvPr/>
        </p:nvSpPr>
        <p:spPr>
          <a:xfrm>
            <a:off x="2636462" y="159487"/>
            <a:ext cx="147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COMO FUNCIONA O SISTEMA DE DESCARTE DE ELETROELETRÔNICOS E SUAS LEGISLAÇÕES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C971061-A7E2-1BA0-447B-BB0F6BB4BCE2}"/>
              </a:ext>
            </a:extLst>
          </p:cNvPr>
          <p:cNvSpPr/>
          <p:nvPr/>
        </p:nvSpPr>
        <p:spPr>
          <a:xfrm>
            <a:off x="8371773" y="709760"/>
            <a:ext cx="5512788" cy="44493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Lei nº14.479 de 21 de </a:t>
            </a: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Dezembro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2022 </a:t>
            </a:r>
            <a:b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pt-BR" sz="2400" dirty="0"/>
              <a:t>Institui a Política Nacional de Desfazimento e Recondicionamento de Equipamentos Eletroeletrônicos e dispõe sobre o Programa Computadores para Inclusão.</a:t>
            </a:r>
          </a:p>
          <a:p>
            <a:pPr algn="ctr"/>
            <a:endParaRPr lang="pt-BR" sz="2400" dirty="0"/>
          </a:p>
          <a:p>
            <a:pPr algn="ctr"/>
            <a:endParaRPr lang="pt-BR" sz="24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8F6E752-F558-73F2-1ADD-5FB64308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889">
            <a:off x="14947967" y="1226830"/>
            <a:ext cx="2132397" cy="26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plantado o eSocial para os Órgãos Públicos — eSocial">
            <a:extLst>
              <a:ext uri="{FF2B5EF4-FFF2-40B4-BE49-F238E27FC236}">
                <a16:creationId xmlns:a16="http://schemas.microsoft.com/office/drawing/2014/main" id="{362F8EFD-4B0C-C2C3-172B-0A9435E9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60" y="6906229"/>
            <a:ext cx="3212709" cy="18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RESAS S/A: Quem se beneficia com a transformação digital: cliente ou  empresa?">
            <a:extLst>
              <a:ext uri="{FF2B5EF4-FFF2-40B4-BE49-F238E27FC236}">
                <a16:creationId xmlns:a16="http://schemas.microsoft.com/office/drawing/2014/main" id="{7098F46D-EDAE-E49E-82BA-F8F39873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2" y="4121420"/>
            <a:ext cx="3127499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44">
            <a:extLst>
              <a:ext uri="{FF2B5EF4-FFF2-40B4-BE49-F238E27FC236}">
                <a16:creationId xmlns:a16="http://schemas.microsoft.com/office/drawing/2014/main" id="{F630B819-4885-234D-F6A0-F195BA7ACE81}"/>
              </a:ext>
            </a:extLst>
          </p:cNvPr>
          <p:cNvSpPr/>
          <p:nvPr/>
        </p:nvSpPr>
        <p:spPr>
          <a:xfrm rot="17430038">
            <a:off x="9115797" y="5874554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8" name="Picture 6" descr="Logo MCom Positiva — Ministério das Comunicações">
            <a:extLst>
              <a:ext uri="{FF2B5EF4-FFF2-40B4-BE49-F238E27FC236}">
                <a16:creationId xmlns:a16="http://schemas.microsoft.com/office/drawing/2014/main" id="{6E13CE22-3E79-59EB-8C7F-BCEDBBFE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360" y="4455493"/>
            <a:ext cx="3168702" cy="16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426717" y="6104965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PÚBLICO FEDERAL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4043636" y="5238220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DOMÉSTICO</a:t>
            </a:r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8385260">
            <a:off x="13049570" y="7631583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10566369" y="8811324"/>
            <a:ext cx="3684729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PARCERIA COM COOPERATIVAS E ASSOCIÇÃO DE CATADORES</a:t>
            </a:r>
            <a:endParaRPr lang="pt-BR" sz="2400" dirty="0"/>
          </a:p>
        </p:txBody>
      </p:sp>
      <p:pic>
        <p:nvPicPr>
          <p:cNvPr id="4" name="Picture 2" descr="Ecoponto da Logística Reserva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896" y="4378598"/>
            <a:ext cx="3516537" cy="26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037403" y="6937807"/>
            <a:ext cx="228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Vitoria  ES</a:t>
            </a:r>
            <a:endParaRPr lang="pt-BR" b="1" dirty="0"/>
          </a:p>
        </p:txBody>
      </p:sp>
      <p:sp>
        <p:nvSpPr>
          <p:cNvPr id="54" name="Freeform 50">
            <a:extLst>
              <a:ext uri="{FF2B5EF4-FFF2-40B4-BE49-F238E27FC236}">
                <a16:creationId xmlns:a16="http://schemas.microsoft.com/office/drawing/2014/main" id="{5A5ED961-C796-BD78-C490-864F7BDE3148}"/>
              </a:ext>
            </a:extLst>
          </p:cNvPr>
          <p:cNvSpPr/>
          <p:nvPr/>
        </p:nvSpPr>
        <p:spPr>
          <a:xfrm>
            <a:off x="14489182" y="8271282"/>
            <a:ext cx="3445239" cy="1732942"/>
          </a:xfrm>
          <a:custGeom>
            <a:avLst/>
            <a:gdLst/>
            <a:ahLst/>
            <a:cxnLst/>
            <a:rect l="l" t="t" r="r" b="b"/>
            <a:pathLst>
              <a:path w="2132254" h="1199393">
                <a:moveTo>
                  <a:pt x="0" y="0"/>
                </a:moveTo>
                <a:lnTo>
                  <a:pt x="2132254" y="0"/>
                </a:lnTo>
                <a:lnTo>
                  <a:pt x="2132254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sp>
        <p:nvSpPr>
          <p:cNvPr id="55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4775029">
            <a:off x="15955256" y="7383517"/>
            <a:ext cx="992363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1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" y="495300"/>
            <a:ext cx="18286648" cy="91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5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DBD8C8E-371C-53AC-B49B-4EDCAC6A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 anchor="t">
            <a:normAutofit/>
          </a:bodyPr>
          <a:lstStyle/>
          <a:p>
            <a:r>
              <a:rPr lang="pt-BR" dirty="0"/>
              <a:t>Desfazimento x Doações - Regiões (2023 a 2025) – (unidade)</a:t>
            </a:r>
            <a:br>
              <a:rPr lang="pt-BR" dirty="0"/>
            </a:br>
            <a:endParaRPr lang="en-US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2BE009B-F585-ABD5-4C9B-B05D49D874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199611"/>
              </p:ext>
            </p:extLst>
          </p:nvPr>
        </p:nvGraphicFramePr>
        <p:xfrm>
          <a:off x="6756402" y="823911"/>
          <a:ext cx="10972800" cy="870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51FB06F-78A5-13CE-0B98-325679C94523}"/>
              </a:ext>
            </a:extLst>
          </p:cNvPr>
          <p:cNvSpPr txBox="1"/>
          <p:nvPr/>
        </p:nvSpPr>
        <p:spPr>
          <a:xfrm>
            <a:off x="228600" y="4229100"/>
            <a:ext cx="6345007" cy="56938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do Ministério das Comunicações;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8520FD-7BFE-EFB5-1E37-2ADE6F9BE662}"/>
              </a:ext>
            </a:extLst>
          </p:cNvPr>
          <p:cNvSpPr txBox="1"/>
          <p:nvPr/>
        </p:nvSpPr>
        <p:spPr>
          <a:xfrm>
            <a:off x="228600" y="6032956"/>
            <a:ext cx="5591280" cy="229293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Os dados mostram a quantidade de equipamentos eletroeletrônicos que os órgãos </a:t>
            </a:r>
            <a:r>
              <a:rPr lang="pt-BR" sz="2800" dirty="0" smtClean="0"/>
              <a:t>enviaram </a:t>
            </a:r>
            <a:r>
              <a:rPr lang="pt-BR" sz="2800" dirty="0"/>
              <a:t>aos </a:t>
            </a:r>
            <a:r>
              <a:rPr lang="pt-BR" sz="2800" dirty="0" err="1"/>
              <a:t>CRCs</a:t>
            </a:r>
            <a:r>
              <a:rPr lang="pt-BR" sz="2800" dirty="0"/>
              <a:t> e que, após processados, são doados a instituições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67EF11-FF8C-F6CC-5E5C-A100B5F93233}"/>
              </a:ext>
            </a:extLst>
          </p:cNvPr>
          <p:cNvSpPr txBox="1"/>
          <p:nvPr/>
        </p:nvSpPr>
        <p:spPr>
          <a:xfrm>
            <a:off x="228600" y="5032682"/>
            <a:ext cx="5591280" cy="100027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até setembro de 2025 (05/09/2025)</a:t>
            </a:r>
          </a:p>
        </p:txBody>
      </p:sp>
    </p:spTree>
    <p:extLst>
      <p:ext uri="{BB962C8B-B14F-4D97-AF65-F5344CB8AC3E}">
        <p14:creationId xmlns:p14="http://schemas.microsoft.com/office/powerpoint/2010/main" val="15656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5196</TotalTime>
  <Words>910</Words>
  <Application>Microsoft Office PowerPoint</Application>
  <PresentationFormat>Personalizados</PresentationFormat>
  <Paragraphs>142</Paragraphs>
  <Slides>31</Slides>
  <Notes>2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31</vt:i4>
      </vt:variant>
    </vt:vector>
  </HeadingPairs>
  <TitlesOfParts>
    <vt:vector size="44" baseType="lpstr">
      <vt:lpstr>Nunito Bold</vt:lpstr>
      <vt:lpstr>Open Sans</vt:lpstr>
      <vt:lpstr>Times New Roman</vt:lpstr>
      <vt:lpstr>Calibri</vt:lpstr>
      <vt:lpstr>Arimo Bold</vt:lpstr>
      <vt:lpstr>Open Sans Bold</vt:lpstr>
      <vt:lpstr>Play Bold</vt:lpstr>
      <vt:lpstr>Arial</vt:lpstr>
      <vt:lpstr>Rubik</vt:lpstr>
      <vt:lpstr>Open Sans Semi-Bold</vt:lpstr>
      <vt:lpstr>Nunito</vt:lpstr>
      <vt:lpstr>Play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Desfazimento x Doações - Regiões (2023 a 2025) – (unidade)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Gestão Cuiabá</dc:title>
  <dc:creator>Fabio</dc:creator>
  <cp:lastModifiedBy>IGOR BARBOSA SOARES</cp:lastModifiedBy>
  <cp:revision>73</cp:revision>
  <cp:lastPrinted>2025-06-26T23:21:17Z</cp:lastPrinted>
  <dcterms:created xsi:type="dcterms:W3CDTF">2006-08-16T00:00:00Z</dcterms:created>
  <dcterms:modified xsi:type="dcterms:W3CDTF">2026-04-14T22:46:51Z</dcterms:modified>
  <dc:identifier>DAGm-7ex3bI</dc:identifier>
</cp:coreProperties>
</file>