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4" r:id="rId9"/>
    <p:sldId id="293" r:id="rId10"/>
    <p:sldId id="263" r:id="rId11"/>
    <p:sldId id="264" r:id="rId12"/>
    <p:sldId id="267" r:id="rId13"/>
    <p:sldId id="268" r:id="rId14"/>
    <p:sldId id="269" r:id="rId15"/>
    <p:sldId id="271" r:id="rId16"/>
    <p:sldId id="288" r:id="rId17"/>
    <p:sldId id="273" r:id="rId18"/>
    <p:sldId id="295" r:id="rId19"/>
    <p:sldId id="274" r:id="rId20"/>
    <p:sldId id="275" r:id="rId21"/>
    <p:sldId id="290" r:id="rId22"/>
    <p:sldId id="276" r:id="rId23"/>
    <p:sldId id="283" r:id="rId24"/>
    <p:sldId id="278" r:id="rId25"/>
    <p:sldId id="279" r:id="rId26"/>
    <p:sldId id="284" r:id="rId27"/>
    <p:sldId id="280" r:id="rId28"/>
    <p:sldId id="285" r:id="rId29"/>
    <p:sldId id="286" r:id="rId30"/>
    <p:sldId id="287" r:id="rId31"/>
    <p:sldId id="281" r:id="rId32"/>
  </p:sldIdLst>
  <p:sldSz cx="18288000" cy="10287000"/>
  <p:notesSz cx="7099300" cy="10234613"/>
  <p:embeddedFontLst>
    <p:embeddedFont>
      <p:font typeface="Arimo Bold" panose="020B0604020202020204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Bold" panose="020B0604020202020204" charset="0"/>
      <p:regular r:id="rId39"/>
      <p:bold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Bold" panose="020B0604020202020204" charset="0"/>
      <p:regular r:id="rId45"/>
    </p:embeddedFont>
    <p:embeddedFont>
      <p:font typeface="Open Sans Semi-Bold" panose="020B0604020202020204" charset="0"/>
      <p:regular r:id="rId46"/>
    </p:embeddedFont>
    <p:embeddedFont>
      <p:font typeface="Play" panose="020B0604020202020204" charset="0"/>
      <p:regular r:id="rId47"/>
    </p:embeddedFont>
    <p:embeddedFont>
      <p:font typeface="Play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4622" autoAdjust="0"/>
  </p:normalViewPr>
  <p:slideViewPr>
    <p:cSldViewPr>
      <p:cViewPr varScale="1">
        <p:scale>
          <a:sx n="45" d="100"/>
          <a:sy n="45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chau\OneDrive\Desktop\Dados%20C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324534642278325E-2"/>
          <c:y val="3.8184114759152891E-2"/>
          <c:w val="0.93644116835645996"/>
          <c:h val="0.7862644031198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Tratados!$B$6</c:f>
              <c:strCache>
                <c:ptCount val="1"/>
                <c:pt idx="0">
                  <c:v>Desfazimento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F2-452B-B540-426F82FB62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(Tratados!$B$7,Tratados!$B$16,Tratados!$B$25,Tratados!$B$34,Tratados!$B$44)</c:f>
              <c:numCache>
                <c:formatCode>General</c:formatCode>
                <c:ptCount val="5"/>
                <c:pt idx="0">
                  <c:v>130259</c:v>
                </c:pt>
                <c:pt idx="1">
                  <c:v>55081</c:v>
                </c:pt>
                <c:pt idx="2">
                  <c:v>110826</c:v>
                </c:pt>
                <c:pt idx="3">
                  <c:v>37980</c:v>
                </c:pt>
                <c:pt idx="4">
                  <c:v>108968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D3-44DD-8F19-CEA4A1B5FC01}"/>
            </c:ext>
          </c:extLst>
        </c:ser>
        <c:ser>
          <c:idx val="1"/>
          <c:order val="1"/>
          <c:tx>
            <c:strRef>
              <c:f>Tratados!$C$6</c:f>
              <c:strCache>
                <c:ptCount val="1"/>
                <c:pt idx="0">
                  <c:v>Doações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(Tratados!$D$7,Tratados!$D$16,Tratados!$D$25,Tratados!$D$34,Tratados!$D$44)</c:f>
              <c:strCache>
                <c:ptCount val="5"/>
                <c:pt idx="0">
                  <c:v>Sudeste</c:v>
                </c:pt>
                <c:pt idx="1">
                  <c:v>Sul</c:v>
                </c:pt>
                <c:pt idx="2">
                  <c:v>Centro-oeste</c:v>
                </c:pt>
                <c:pt idx="3">
                  <c:v>Norte</c:v>
                </c:pt>
                <c:pt idx="4">
                  <c:v>Nordeste</c:v>
                </c:pt>
              </c:strCache>
            </c:strRef>
          </c:cat>
          <c:val>
            <c:numRef>
              <c:f>(Tratados!$C$7,Tratados!$C$16,Tratados!$C$25,Tratados!$C$34,Tratados!$C$44)</c:f>
              <c:numCache>
                <c:formatCode>General</c:formatCode>
                <c:ptCount val="5"/>
                <c:pt idx="0">
                  <c:v>6446</c:v>
                </c:pt>
                <c:pt idx="1">
                  <c:v>1453</c:v>
                </c:pt>
                <c:pt idx="2">
                  <c:v>4883</c:v>
                </c:pt>
                <c:pt idx="3">
                  <c:v>4703</c:v>
                </c:pt>
                <c:pt idx="4">
                  <c:v>14706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D3-44DD-8F19-CEA4A1B5F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24485376"/>
        <c:axId val="199413120"/>
      </c:barChart>
      <c:catAx>
        <c:axId val="22448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413120"/>
        <c:crosses val="autoZero"/>
        <c:auto val="1"/>
        <c:lblAlgn val="ctr"/>
        <c:lblOffset val="100"/>
        <c:noMultiLvlLbl val="0"/>
      </c:catAx>
      <c:valAx>
        <c:axId val="19941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485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4D782-7EA7-4170-8684-0688D8265A11}" type="datetimeFigureOut">
              <a:rPr lang="pt-BR" smtClean="0"/>
              <a:t>26/05/2026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176FA-BAAF-42F5-B017-0AC764C515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62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Planares é um importante instrumento de implementação da PNRS com diretrizes, netas e ações para orientar a gestão dos residuos sólidos nos pais.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Ministerio</a:t>
            </a:r>
            <a:r>
              <a:rPr lang="pt-BR" dirty="0"/>
              <a:t> das comunicações que orienta e disciplina os </a:t>
            </a:r>
            <a:r>
              <a:rPr lang="pt-BR" dirty="0" err="1"/>
              <a:t>CRCs</a:t>
            </a:r>
            <a:r>
              <a:rPr lang="pt-BR" dirty="0"/>
              <a:t>  que tem por objetivo contribuir na estruturação e funcionamento da rede de pontos de inclusão digital de sua região ou território, por meio do processo de recondicionamento e doação de equipamentos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176FA-BAAF-42F5-B017-0AC764C515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6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56402" y="823911"/>
            <a:ext cx="10972800" cy="87096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hyperlink" Target="https://www.youtube.com/watch?v=xrPZK1rHk3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xrPZK1rHk38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2fU8SdjWAY?si=en5m-4Ftqr0tnVP2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sv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4.sv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7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4.sv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0.png"/><Relationship Id="rId3" Type="http://schemas.openxmlformats.org/officeDocument/2006/relationships/image" Target="../media/image19.svg"/><Relationship Id="rId21" Type="http://schemas.openxmlformats.org/officeDocument/2006/relationships/image" Target="../media/image35.pn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17" Type="http://schemas.openxmlformats.org/officeDocument/2006/relationships/image" Target="../media/image33.sv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svg"/><Relationship Id="rId20" Type="http://schemas.openxmlformats.org/officeDocument/2006/relationships/image" Target="../media/image16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24" Type="http://schemas.openxmlformats.org/officeDocument/2006/relationships/image" Target="../media/image38.pn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23" Type="http://schemas.openxmlformats.org/officeDocument/2006/relationships/image" Target="../media/image37.jpeg"/><Relationship Id="rId28" Type="http://schemas.openxmlformats.org/officeDocument/2006/relationships/image" Target="../media/image42.jpeg"/><Relationship Id="rId10" Type="http://schemas.openxmlformats.org/officeDocument/2006/relationships/image" Target="../media/image26.svg"/><Relationship Id="rId19" Type="http://schemas.openxmlformats.org/officeDocument/2006/relationships/image" Target="../media/image14.sv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0.sv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98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902" b="-7890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342163"/>
            <a:ext cx="19504598" cy="10971336"/>
            <a:chOff x="0" y="0"/>
            <a:chExt cx="26006131" cy="146284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06171" cy="14628495"/>
            </a:xfrm>
            <a:custGeom>
              <a:avLst/>
              <a:gdLst/>
              <a:ahLst/>
              <a:cxnLst/>
              <a:rect l="l" t="t" r="r" b="b"/>
              <a:pathLst>
                <a:path w="26006171" h="14628495">
                  <a:moveTo>
                    <a:pt x="0" y="0"/>
                  </a:moveTo>
                  <a:lnTo>
                    <a:pt x="26006171" y="0"/>
                  </a:lnTo>
                  <a:lnTo>
                    <a:pt x="26006171" y="14628495"/>
                  </a:lnTo>
                  <a:lnTo>
                    <a:pt x="0" y="14628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274" b="-66761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-417990" y="-358766"/>
            <a:ext cx="19081926" cy="11141064"/>
            <a:chOff x="0" y="-19050"/>
            <a:chExt cx="5025693" cy="2934272"/>
          </a:xfrm>
        </p:grpSpPr>
        <p:sp>
          <p:nvSpPr>
            <p:cNvPr id="13" name="Freeform 13"/>
            <p:cNvSpPr/>
            <p:nvPr/>
          </p:nvSpPr>
          <p:spPr>
            <a:xfrm>
              <a:off x="0" y="40329"/>
              <a:ext cx="5025692" cy="2874893"/>
            </a:xfrm>
            <a:custGeom>
              <a:avLst/>
              <a:gdLst/>
              <a:ahLst/>
              <a:cxnLst/>
              <a:rect l="l" t="t" r="r" b="b"/>
              <a:pathLst>
                <a:path w="5025692" h="2874893">
                  <a:moveTo>
                    <a:pt x="0" y="0"/>
                  </a:moveTo>
                  <a:lnTo>
                    <a:pt x="5025692" y="0"/>
                  </a:lnTo>
                  <a:lnTo>
                    <a:pt x="5025692" y="2874893"/>
                  </a:lnTo>
                  <a:lnTo>
                    <a:pt x="0" y="2874893"/>
                  </a:lnTo>
                  <a:close/>
                </a:path>
              </a:pathLst>
            </a:custGeom>
            <a:solidFill>
              <a:srgbClr val="43ABE1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5025693" cy="2893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941166" y="1903864"/>
            <a:ext cx="10310401" cy="2223900"/>
            <a:chOff x="0" y="0"/>
            <a:chExt cx="12193178" cy="26300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93177" cy="2630005"/>
            </a:xfrm>
            <a:custGeom>
              <a:avLst/>
              <a:gdLst/>
              <a:ahLst/>
              <a:cxnLst/>
              <a:rect l="l" t="t" r="r" b="b"/>
              <a:pathLst>
                <a:path w="12193177" h="2630005">
                  <a:moveTo>
                    <a:pt x="0" y="0"/>
                  </a:moveTo>
                  <a:lnTo>
                    <a:pt x="12193177" y="0"/>
                  </a:lnTo>
                  <a:lnTo>
                    <a:pt x="12193177" y="2630005"/>
                  </a:lnTo>
                  <a:lnTo>
                    <a:pt x="0" y="2630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2193178" cy="26395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OFICINA DE</a:t>
              </a:r>
            </a:p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GESTÃO DE RESÍDUOS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53598" y="3701125"/>
            <a:ext cx="14497967" cy="1280925"/>
            <a:chOff x="0" y="0"/>
            <a:chExt cx="17145433" cy="15148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145433" cy="1514834"/>
            </a:xfrm>
            <a:custGeom>
              <a:avLst/>
              <a:gdLst/>
              <a:ahLst/>
              <a:cxnLst/>
              <a:rect l="l" t="t" r="r" b="b"/>
              <a:pathLst>
                <a:path w="17145433" h="1514834">
                  <a:moveTo>
                    <a:pt x="0" y="0"/>
                  </a:moveTo>
                  <a:lnTo>
                    <a:pt x="17145433" y="0"/>
                  </a:lnTo>
                  <a:lnTo>
                    <a:pt x="17145433" y="1514834"/>
                  </a:lnTo>
                  <a:lnTo>
                    <a:pt x="0" y="15148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7145433" cy="15243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7427"/>
                </a:lnSpc>
              </a:pPr>
              <a:r>
                <a:rPr lang="en-US" sz="6188" b="1" dirty="0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ELETROELETRÔNICOS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27" y="4427312"/>
            <a:ext cx="8067422" cy="1780548"/>
            <a:chOff x="0" y="0"/>
            <a:chExt cx="10256379" cy="226367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256379" cy="2263669"/>
            </a:xfrm>
            <a:custGeom>
              <a:avLst/>
              <a:gdLst/>
              <a:ahLst/>
              <a:cxnLst/>
              <a:rect l="l" t="t" r="r" b="b"/>
              <a:pathLst>
                <a:path w="10256379" h="2263669">
                  <a:moveTo>
                    <a:pt x="0" y="0"/>
                  </a:moveTo>
                  <a:lnTo>
                    <a:pt x="10256379" y="0"/>
                  </a:lnTo>
                  <a:lnTo>
                    <a:pt x="10256379" y="2263669"/>
                  </a:lnTo>
                  <a:lnTo>
                    <a:pt x="0" y="22636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10256379" cy="22827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6010"/>
                </a:lnSpc>
              </a:pP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Edição</a:t>
              </a: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 Minas </a:t>
              </a:r>
              <a:r>
                <a:rPr lang="en-US" sz="4926" dirty="0" err="1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Gerais</a:t>
              </a:r>
              <a:endParaRPr lang="en-US" sz="4926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r">
                <a:lnSpc>
                  <a:spcPts val="6010"/>
                </a:lnSpc>
              </a:pPr>
              <a:r>
                <a:rPr lang="en-US" sz="4926" dirty="0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27/05/2026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0103" r="-1" b="-10102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7" r="-238" b="-8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8" r="-238" b="3"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188497" y="3244437"/>
            <a:ext cx="18846748" cy="58217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160"/>
              </a:lnSpc>
            </a:pPr>
            <a:endParaRPr/>
          </a:p>
        </p:txBody>
      </p:sp>
      <p:sp>
        <p:nvSpPr>
          <p:cNvPr id="5" name="AutoShape 5"/>
          <p:cNvSpPr/>
          <p:nvPr/>
        </p:nvSpPr>
        <p:spPr>
          <a:xfrm>
            <a:off x="121002" y="7886700"/>
            <a:ext cx="18103696" cy="133649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685800" y="2390121"/>
            <a:ext cx="17068800" cy="162580"/>
          </a:xfrm>
          <a:prstGeom prst="line">
            <a:avLst/>
          </a:prstGeom>
          <a:ln w="85725" cap="rnd">
            <a:solidFill>
              <a:srgbClr val="FCCE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4625" y="342900"/>
            <a:ext cx="16538749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4"/>
              </a:lnSpc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</a:t>
            </a:r>
            <a:r>
              <a:rPr lang="en-US" sz="6400" b="1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estamos</a:t>
            </a:r>
            <a:r>
              <a:rPr lang="en-US" sz="6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t-BR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fazendo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  <a:r>
              <a:rPr lang="en-US" sz="64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melhorar</a:t>
            </a: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5575" y="2552701"/>
            <a:ext cx="8108598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0"/>
              </a:lnSpc>
              <a:spcBef>
                <a:spcPct val="0"/>
              </a:spcBef>
            </a:pP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Participando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Grupo de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(GT 6) </a:t>
            </a:r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Comite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Interministerial dos </a:t>
            </a:r>
            <a:r>
              <a:rPr lang="en-US" sz="4000" b="1" dirty="0" err="1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pic>
        <p:nvPicPr>
          <p:cNvPr id="41" name="Image 2" descr="preencoded.png">
            <a:extLst>
              <a:ext uri="{FF2B5EF4-FFF2-40B4-BE49-F238E27FC236}">
                <a16:creationId xmlns:a16="http://schemas.microsoft.com/office/drawing/2014/main" id="{15AFF154-F7FA-E051-6EB4-B08890A9FE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224"/>
          <a:stretch/>
        </p:blipFill>
        <p:spPr>
          <a:xfrm>
            <a:off x="5638800" y="8660739"/>
            <a:ext cx="4418982" cy="1119520"/>
          </a:xfrm>
          <a:prstGeom prst="rect">
            <a:avLst/>
          </a:prstGeom>
        </p:spPr>
      </p:pic>
      <p:pic>
        <p:nvPicPr>
          <p:cNvPr id="42" name="Image 1" descr="preencoded.png">
            <a:extLst>
              <a:ext uri="{FF2B5EF4-FFF2-40B4-BE49-F238E27FC236}">
                <a16:creationId xmlns:a16="http://schemas.microsoft.com/office/drawing/2014/main" id="{4875D1A9-2DD0-6453-BFDF-6C8012025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400" y="8243751"/>
            <a:ext cx="5222042" cy="164494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47B9168-B33C-4DBB-5DEB-18FEDF970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796" y="8153999"/>
            <a:ext cx="2133001" cy="21330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62" y="2604389"/>
            <a:ext cx="5181598" cy="29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41136" y="5517615"/>
            <a:ext cx="4737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REUNIÃO DIA 24/09/2025 </a:t>
            </a:r>
          </a:p>
        </p:txBody>
      </p:sp>
      <p:sp>
        <p:nvSpPr>
          <p:cNvPr id="3" name="AutoShape 2" descr="blob:https://web.whatsapp.com/d8a7e280-def3-4614-a63d-eb378d0e349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986" y="4598052"/>
            <a:ext cx="4380614" cy="32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3228960" y="2973329"/>
            <a:ext cx="5096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Open Sans Bold"/>
                <a:ea typeface="Open Sans Bold"/>
                <a:cs typeface="Open Sans Bold"/>
              </a:rPr>
              <a:t>Ato na Expo Catadores 2025 -SP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6236" y="5101936"/>
            <a:ext cx="15544805" cy="3720277"/>
            <a:chOff x="0" y="0"/>
            <a:chExt cx="4368806" cy="2934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8805" cy="2934906"/>
            </a:xfrm>
            <a:custGeom>
              <a:avLst/>
              <a:gdLst/>
              <a:ahLst/>
              <a:cxnLst/>
              <a:rect l="l" t="t" r="r" b="b"/>
              <a:pathLst>
                <a:path w="4368805" h="2934906">
                  <a:moveTo>
                    <a:pt x="0" y="0"/>
                  </a:moveTo>
                  <a:lnTo>
                    <a:pt x="4368805" y="0"/>
                  </a:lnTo>
                  <a:lnTo>
                    <a:pt x="4368805" y="2934906"/>
                  </a:lnTo>
                  <a:lnTo>
                    <a:pt x="0" y="293490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368806" cy="2953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A8E8BF8-BCA6-0A73-B099-518DC4E559AF}"/>
              </a:ext>
            </a:extLst>
          </p:cNvPr>
          <p:cNvSpPr txBox="1"/>
          <p:nvPr/>
        </p:nvSpPr>
        <p:spPr>
          <a:xfrm>
            <a:off x="870873" y="1723484"/>
            <a:ext cx="12282055" cy="29628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3200" b="1" dirty="0">
                <a:latin typeface="Rubik"/>
                <a:sym typeface="Rubik"/>
              </a:rPr>
              <a:t>Objetivo</a:t>
            </a:r>
            <a:r>
              <a:rPr lang="pt-BR" sz="3200" dirty="0">
                <a:latin typeface="Rubik"/>
                <a:sym typeface="Rubik"/>
              </a:rPr>
              <a:t>: </a:t>
            </a:r>
            <a:r>
              <a:rPr lang="pt-BR" sz="3600" dirty="0">
                <a:latin typeface="Rubik"/>
                <a:sym typeface="Rubik"/>
              </a:rPr>
              <a:t>Regulamentar meios de garantir a participação efetiva dos catadores/as e suas organizações na reciclagem de REEE, em conformidade à PNRS, em apoio à Estratégia Nacional de Economia Circular e respeito à Justiça ambiental.</a:t>
            </a:r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2D007D-387F-2B48-7B34-7B2957833FD5}"/>
              </a:ext>
            </a:extLst>
          </p:cNvPr>
          <p:cNvSpPr txBox="1"/>
          <p:nvPr/>
        </p:nvSpPr>
        <p:spPr>
          <a:xfrm>
            <a:off x="850091" y="31173"/>
            <a:ext cx="3657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PROPOSTA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762101F-4558-3A37-8430-915F6674E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491" y="0"/>
            <a:ext cx="4876800" cy="52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865F88B6-95B5-B7F4-AED1-2BB452F13ECF}"/>
              </a:ext>
            </a:extLst>
          </p:cNvPr>
          <p:cNvSpPr txBox="1">
            <a:spLocks/>
          </p:cNvSpPr>
          <p:nvPr/>
        </p:nvSpPr>
        <p:spPr>
          <a:xfrm>
            <a:off x="853152" y="5101935"/>
            <a:ext cx="12786648" cy="37202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Inclusão das associações/cooperativas de catadores como operadoras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nos diferentes níveis de procedimentos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 pagamento pelo serviços prestados 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possibilidade de criação de um modelo "estruturante" na LR REEE nos moldes do definido para a </a:t>
            </a:r>
            <a:r>
              <a:rPr kumimoji="0" lang="pt-BR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lr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embalagens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Atender as licenças ambientais e de funcionamento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Ter competência para operação, por meio de capacitação e infraestrutura</a:t>
            </a:r>
            <a:endParaRPr kumimoji="0" lang="pt-B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932891" cy="10679165"/>
          </a:xfrm>
          <a:custGeom>
            <a:avLst/>
            <a:gdLst/>
            <a:ahLst/>
            <a:cxnLst/>
            <a:rect l="l" t="t" r="r" b="b"/>
            <a:pathLst>
              <a:path w="18932891" h="10679165">
                <a:moveTo>
                  <a:pt x="0" y="0"/>
                </a:moveTo>
                <a:lnTo>
                  <a:pt x="18932891" y="0"/>
                </a:lnTo>
                <a:lnTo>
                  <a:pt x="18932891" y="10679165"/>
                </a:lnTo>
                <a:lnTo>
                  <a:pt x="0" y="10679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920" t="-60127" r="-17121" b="-1847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261418" y="-1801458"/>
            <a:ext cx="23727963" cy="13106241"/>
          </a:xfrm>
          <a:custGeom>
            <a:avLst/>
            <a:gdLst/>
            <a:ahLst/>
            <a:cxnLst/>
            <a:rect l="l" t="t" r="r" b="b"/>
            <a:pathLst>
              <a:path w="23727963" h="13106241">
                <a:moveTo>
                  <a:pt x="23727963" y="0"/>
                </a:moveTo>
                <a:lnTo>
                  <a:pt x="0" y="0"/>
                </a:lnTo>
                <a:lnTo>
                  <a:pt x="0" y="13106240"/>
                </a:lnTo>
                <a:lnTo>
                  <a:pt x="23727963" y="13106240"/>
                </a:lnTo>
                <a:lnTo>
                  <a:pt x="23727963" y="0"/>
                </a:lnTo>
                <a:close/>
              </a:path>
            </a:pathLst>
          </a:custGeom>
          <a:blipFill>
            <a:blip r:embed="rId3"/>
            <a:stretch>
              <a:fillRect t="-17891" b="-1789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66191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2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Contaminação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86" y="95118"/>
            <a:ext cx="18246486" cy="10309265"/>
          </a:xfrm>
          <a:custGeom>
            <a:avLst/>
            <a:gdLst/>
            <a:ahLst/>
            <a:cxnLst/>
            <a:rect l="l" t="t" r="r" b="b"/>
            <a:pathLst>
              <a:path w="18246486" h="10309265">
                <a:moveTo>
                  <a:pt x="0" y="0"/>
                </a:moveTo>
                <a:lnTo>
                  <a:pt x="18246486" y="0"/>
                </a:lnTo>
                <a:lnTo>
                  <a:pt x="18246486" y="10309265"/>
                </a:lnTo>
                <a:lnTo>
                  <a:pt x="0" y="1030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086" y="35589"/>
            <a:ext cx="18246486" cy="10263648"/>
          </a:xfrm>
          <a:custGeom>
            <a:avLst/>
            <a:gdLst/>
            <a:ahLst/>
            <a:cxnLst/>
            <a:rect l="l" t="t" r="r" b="b"/>
            <a:pathLst>
              <a:path w="18246486" h="10263648">
                <a:moveTo>
                  <a:pt x="0" y="0"/>
                </a:moveTo>
                <a:lnTo>
                  <a:pt x="18246486" y="0"/>
                </a:lnTo>
                <a:lnTo>
                  <a:pt x="18246486" y="10263649"/>
                </a:lnTo>
                <a:lnTo>
                  <a:pt x="0" y="1026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158723" y="35589"/>
            <a:ext cx="273697" cy="10263648"/>
            <a:chOff x="0" y="0"/>
            <a:chExt cx="7224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9035480" y="-9087654"/>
            <a:ext cx="273697" cy="18246486"/>
            <a:chOff x="0" y="0"/>
            <a:chExt cx="72249" cy="48165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035480" y="1175994"/>
            <a:ext cx="273697" cy="18246486"/>
            <a:chOff x="0" y="0"/>
            <a:chExt cx="72249" cy="4816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249" cy="4816592"/>
            </a:xfrm>
            <a:custGeom>
              <a:avLst/>
              <a:gdLst/>
              <a:ahLst/>
              <a:cxnLst/>
              <a:rect l="l" t="t" r="r" b="b"/>
              <a:pathLst>
                <a:path w="72249" h="4816592">
                  <a:moveTo>
                    <a:pt x="0" y="0"/>
                  </a:moveTo>
                  <a:lnTo>
                    <a:pt x="72249" y="0"/>
                  </a:lnTo>
                  <a:lnTo>
                    <a:pt x="7224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224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87763" y="35589"/>
            <a:ext cx="273697" cy="10263648"/>
            <a:chOff x="0" y="0"/>
            <a:chExt cx="72249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249" cy="2709333"/>
            </a:xfrm>
            <a:custGeom>
              <a:avLst/>
              <a:gdLst/>
              <a:ahLst/>
              <a:cxnLst/>
              <a:rect l="l" t="t" r="r" b="b"/>
              <a:pathLst>
                <a:path w="72249" h="2709333">
                  <a:moveTo>
                    <a:pt x="0" y="0"/>
                  </a:moveTo>
                  <a:lnTo>
                    <a:pt x="72249" y="0"/>
                  </a:lnTo>
                  <a:lnTo>
                    <a:pt x="7224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224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678902" y="1824098"/>
            <a:ext cx="10045290" cy="8338290"/>
            <a:chOff x="0" y="0"/>
            <a:chExt cx="13393720" cy="11117721"/>
          </a:xfrm>
        </p:grpSpPr>
        <p:sp>
          <p:nvSpPr>
            <p:cNvPr id="17" name="Freeform 17"/>
            <p:cNvSpPr/>
            <p:nvPr/>
          </p:nvSpPr>
          <p:spPr>
            <a:xfrm>
              <a:off x="0" y="5304899"/>
              <a:ext cx="4427893" cy="5685933"/>
            </a:xfrm>
            <a:custGeom>
              <a:avLst/>
              <a:gdLst/>
              <a:ahLst/>
              <a:cxnLst/>
              <a:rect l="l" t="t" r="r" b="b"/>
              <a:pathLst>
                <a:path w="4427893" h="5685933">
                  <a:moveTo>
                    <a:pt x="0" y="0"/>
                  </a:moveTo>
                  <a:lnTo>
                    <a:pt x="4427893" y="0"/>
                  </a:lnTo>
                  <a:lnTo>
                    <a:pt x="4427893" y="5685932"/>
                  </a:lnTo>
                  <a:lnTo>
                    <a:pt x="0" y="5685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527" r="-6520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11667" y="5565589"/>
              <a:ext cx="4088840" cy="5250548"/>
            </a:xfrm>
            <a:custGeom>
              <a:avLst/>
              <a:gdLst/>
              <a:ahLst/>
              <a:cxnLst/>
              <a:rect l="l" t="t" r="r" b="b"/>
              <a:pathLst>
                <a:path w="4088840" h="5250548">
                  <a:moveTo>
                    <a:pt x="0" y="0"/>
                  </a:moveTo>
                  <a:lnTo>
                    <a:pt x="4088840" y="0"/>
                  </a:lnTo>
                  <a:lnTo>
                    <a:pt x="4088840" y="5250549"/>
                  </a:lnTo>
                  <a:lnTo>
                    <a:pt x="0" y="525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527" r="-65200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141993">
              <a:off x="2619594" y="209961"/>
              <a:ext cx="10288945" cy="5787532"/>
            </a:xfrm>
            <a:custGeom>
              <a:avLst/>
              <a:gdLst/>
              <a:ahLst/>
              <a:cxnLst/>
              <a:rect l="l" t="t" r="r" b="b"/>
              <a:pathLst>
                <a:path w="10288945" h="5787532">
                  <a:moveTo>
                    <a:pt x="0" y="0"/>
                  </a:moveTo>
                  <a:lnTo>
                    <a:pt x="10288945" y="0"/>
                  </a:lnTo>
                  <a:lnTo>
                    <a:pt x="10288945" y="5787531"/>
                  </a:lnTo>
                  <a:lnTo>
                    <a:pt x="0" y="5787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141993">
              <a:off x="2791418" y="396085"/>
              <a:ext cx="9945297" cy="5594230"/>
            </a:xfrm>
            <a:custGeom>
              <a:avLst/>
              <a:gdLst/>
              <a:ahLst/>
              <a:cxnLst/>
              <a:rect l="l" t="t" r="r" b="b"/>
              <a:pathLst>
                <a:path w="9945297" h="5594230">
                  <a:moveTo>
                    <a:pt x="0" y="0"/>
                  </a:moveTo>
                  <a:lnTo>
                    <a:pt x="9945297" y="0"/>
                  </a:lnTo>
                  <a:lnTo>
                    <a:pt x="9945297" y="5594230"/>
                  </a:lnTo>
                  <a:lnTo>
                    <a:pt x="0" y="559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3550269"/>
              <a:ext cx="13393720" cy="7567452"/>
            </a:xfrm>
            <a:custGeom>
              <a:avLst/>
              <a:gdLst/>
              <a:ahLst/>
              <a:cxnLst/>
              <a:rect l="l" t="t" r="r" b="b"/>
              <a:pathLst>
                <a:path w="13393720" h="7567452">
                  <a:moveTo>
                    <a:pt x="0" y="0"/>
                  </a:moveTo>
                  <a:lnTo>
                    <a:pt x="13393720" y="0"/>
                  </a:lnTo>
                  <a:lnTo>
                    <a:pt x="13393720" y="7567452"/>
                  </a:lnTo>
                  <a:lnTo>
                    <a:pt x="0" y="756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9124" y="3696179"/>
              <a:ext cx="13135472" cy="7421542"/>
            </a:xfrm>
            <a:custGeom>
              <a:avLst/>
              <a:gdLst/>
              <a:ahLst/>
              <a:cxnLst/>
              <a:rect l="l" t="t" r="r" b="b"/>
              <a:pathLst>
                <a:path w="13135472" h="7421542">
                  <a:moveTo>
                    <a:pt x="0" y="0"/>
                  </a:moveTo>
                  <a:lnTo>
                    <a:pt x="13135472" y="0"/>
                  </a:lnTo>
                  <a:lnTo>
                    <a:pt x="13135472" y="7421542"/>
                  </a:lnTo>
                  <a:lnTo>
                    <a:pt x="0" y="742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pic>
        <p:nvPicPr>
          <p:cNvPr id="23" name="Picture 23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74590" y="623989"/>
            <a:ext cx="10823378" cy="608339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5934" y="172438"/>
            <a:ext cx="17972789" cy="9989951"/>
            <a:chOff x="0" y="0"/>
            <a:chExt cx="4291327" cy="23852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91327" cy="2385281"/>
            </a:xfrm>
            <a:custGeom>
              <a:avLst/>
              <a:gdLst/>
              <a:ahLst/>
              <a:cxnLst/>
              <a:rect l="l" t="t" r="r" b="b"/>
              <a:pathLst>
                <a:path w="4291327" h="2385281">
                  <a:moveTo>
                    <a:pt x="0" y="0"/>
                  </a:moveTo>
                  <a:lnTo>
                    <a:pt x="4291327" y="0"/>
                  </a:lnTo>
                  <a:lnTo>
                    <a:pt x="4291327" y="2385281"/>
                  </a:lnTo>
                  <a:lnTo>
                    <a:pt x="0" y="2385281"/>
                  </a:ln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4291327" cy="2404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0680" y="517264"/>
            <a:ext cx="11051196" cy="6842109"/>
            <a:chOff x="0" y="0"/>
            <a:chExt cx="2638672" cy="163367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638672" cy="1633677"/>
            </a:xfrm>
            <a:custGeom>
              <a:avLst/>
              <a:gdLst/>
              <a:ahLst/>
              <a:cxnLst/>
              <a:rect l="l" t="t" r="r" b="b"/>
              <a:pathLst>
                <a:path w="2638672" h="1633677">
                  <a:moveTo>
                    <a:pt x="0" y="0"/>
                  </a:moveTo>
                  <a:lnTo>
                    <a:pt x="2638672" y="0"/>
                  </a:lnTo>
                  <a:lnTo>
                    <a:pt x="2638672" y="1633677"/>
                  </a:lnTo>
                  <a:lnTo>
                    <a:pt x="0" y="1633677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2638672" cy="1652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0" name="Freeform 30">
            <a:hlinkClick r:id="rId12" tooltip="https://www.youtube.com/watch?v=xrPZK1rHk38"/>
          </p:cNvPr>
          <p:cNvSpPr/>
          <p:nvPr/>
        </p:nvSpPr>
        <p:spPr>
          <a:xfrm>
            <a:off x="574590" y="623989"/>
            <a:ext cx="10823378" cy="6083398"/>
          </a:xfrm>
          <a:custGeom>
            <a:avLst/>
            <a:gdLst/>
            <a:ahLst/>
            <a:cxnLst/>
            <a:rect l="l" t="t" r="r" b="b"/>
            <a:pathLst>
              <a:path w="10823378" h="6083398">
                <a:moveTo>
                  <a:pt x="0" y="0"/>
                </a:moveTo>
                <a:lnTo>
                  <a:pt x="10823378" y="0"/>
                </a:lnTo>
                <a:lnTo>
                  <a:pt x="10823378" y="6083398"/>
                </a:lnTo>
                <a:lnTo>
                  <a:pt x="0" y="6083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21387" r="-815" b="-21296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331168" y="6755012"/>
            <a:ext cx="9542343" cy="45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3037" b="1" u="sng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  <a:hlinkClick r:id="rId12" tooltip="https://www.youtube.com/watch?v=xrPZK1rHk38"/>
              </a:rPr>
              <a:t>https://www.youtube.com/watch?v=xrPZK1rHk38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3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O NEGÓCIO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18" r="15218"/>
            <a:stretch>
              <a:fillRect/>
            </a:stretch>
          </p:blipFill>
          <p:spPr>
            <a:xfrm flipH="1"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4023" t="16595" r="17494" b="15201"/>
            <a:stretch>
              <a:fillRect/>
            </a:stretch>
          </p:blipFill>
          <p:spPr>
            <a:xfrm>
              <a:off x="12255500" y="0"/>
              <a:ext cx="12128500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2" b="212"/>
            <a:stretch>
              <a:fillRect/>
            </a:stretch>
          </p:blipFill>
          <p:spPr>
            <a:xfrm>
              <a:off x="0" y="6921500"/>
              <a:ext cx="12128500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8011" r="373" b="18147"/>
            <a:stretch>
              <a:fillRect/>
            </a:stretch>
          </p:blipFill>
          <p:spPr>
            <a:xfrm>
              <a:off x="12255500" y="6921500"/>
              <a:ext cx="12128500" cy="67945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-188497" y="-383293"/>
            <a:ext cx="9332497" cy="5526793"/>
            <a:chOff x="0" y="0"/>
            <a:chExt cx="2457942" cy="1455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57942" cy="1455616"/>
            </a:xfrm>
            <a:custGeom>
              <a:avLst/>
              <a:gdLst/>
              <a:ahLst/>
              <a:cxnLst/>
              <a:rect l="l" t="t" r="r" b="b"/>
              <a:pathLst>
                <a:path w="2457942" h="1455616">
                  <a:moveTo>
                    <a:pt x="0" y="0"/>
                  </a:moveTo>
                  <a:lnTo>
                    <a:pt x="2457942" y="0"/>
                  </a:lnTo>
                  <a:lnTo>
                    <a:pt x="2457942" y="1455616"/>
                  </a:lnTo>
                  <a:lnTo>
                    <a:pt x="0" y="1455616"/>
                  </a:lnTo>
                  <a:close/>
                </a:path>
              </a:pathLst>
            </a:custGeom>
            <a:solidFill>
              <a:srgbClr val="43ABE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457942" cy="147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10097" y="349399"/>
            <a:ext cx="8148128" cy="4554416"/>
            <a:chOff x="0" y="0"/>
            <a:chExt cx="2856712" cy="15967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56712" cy="1596766"/>
            </a:xfrm>
            <a:custGeom>
              <a:avLst/>
              <a:gdLst/>
              <a:ahLst/>
              <a:cxnLst/>
              <a:rect l="l" t="t" r="r" b="b"/>
              <a:pathLst>
                <a:path w="2856712" h="1596766">
                  <a:moveTo>
                    <a:pt x="0" y="0"/>
                  </a:moveTo>
                  <a:lnTo>
                    <a:pt x="2856712" y="0"/>
                  </a:lnTo>
                  <a:lnTo>
                    <a:pt x="2856712" y="1596766"/>
                  </a:lnTo>
                  <a:lnTo>
                    <a:pt x="0" y="159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856712" cy="1615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8474" y="684255"/>
            <a:ext cx="7398554" cy="3884703"/>
            <a:chOff x="0" y="0"/>
            <a:chExt cx="1948590" cy="10231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48590" cy="1023132"/>
            </a:xfrm>
            <a:custGeom>
              <a:avLst/>
              <a:gdLst/>
              <a:ahLst/>
              <a:cxnLst/>
              <a:rect l="l" t="t" r="r" b="b"/>
              <a:pathLst>
                <a:path w="1948590" h="1023132">
                  <a:moveTo>
                    <a:pt x="0" y="0"/>
                  </a:moveTo>
                  <a:lnTo>
                    <a:pt x="1948590" y="0"/>
                  </a:lnTo>
                  <a:lnTo>
                    <a:pt x="1948590" y="1023132"/>
                  </a:lnTo>
                  <a:lnTo>
                    <a:pt x="0" y="10231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48590" cy="1061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3169" y="1731093"/>
            <a:ext cx="5909166" cy="170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Possibilidades</a:t>
            </a:r>
            <a:r>
              <a:rPr lang="en-US" sz="4985" b="1" spc="209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985" b="1" spc="209" dirty="0" err="1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  <a:endParaRPr lang="en-US" sz="4985" b="1" spc="209" dirty="0">
              <a:solidFill>
                <a:srgbClr val="43ABE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11048" y="9191625"/>
            <a:ext cx="2842022" cy="528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Desmontagem</a:t>
            </a:r>
            <a:endParaRPr lang="en-US" sz="3171" b="1" dirty="0">
              <a:solidFill>
                <a:schemeClr val="bg1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72553" y="9191625"/>
            <a:ext cx="368355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>
                <a:solidFill>
                  <a:schemeClr val="bg1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Catador autonômo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76096" y="3472778"/>
            <a:ext cx="352610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Logística</a:t>
            </a:r>
            <a:r>
              <a:rPr lang="en-US" sz="3171" b="1" dirty="0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  <a:r>
              <a:rPr lang="en-US" sz="3171" b="1" dirty="0" err="1">
                <a:solidFill>
                  <a:srgbClr val="00000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reversa</a:t>
            </a:r>
            <a:endParaRPr lang="en-US" sz="3171" b="1" dirty="0">
              <a:solidFill>
                <a:srgbClr val="000000"/>
              </a:solidFill>
              <a:latin typeface="Open Sans Semi-Bold"/>
              <a:ea typeface="Open Sans Semi-Bold"/>
              <a:cs typeface="Open Sans Semi-Bold"/>
              <a:sym typeface="Open Sans Semi-Bold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880" b="77728"/>
          <a:stretch/>
        </p:blipFill>
        <p:spPr>
          <a:xfrm>
            <a:off x="10287000" y="3728216"/>
            <a:ext cx="2704422" cy="11348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9010"/>
            <a:ext cx="18288000" cy="10287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07733" y="6235773"/>
            <a:ext cx="9464947" cy="48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 u="sng" dirty="0">
                <a:solidFill>
                  <a:srgbClr val="008DC5"/>
                </a:solidFill>
                <a:latin typeface="Arimo Bold"/>
                <a:ea typeface="Arimo Bold"/>
                <a:cs typeface="Arimo Bold"/>
                <a:sym typeface="Arimo Bold"/>
                <a:hlinkClick r:id="rId3" tooltip="https://youtu.be/Q2fU8SdjWAY?si=en5m-4Ftqr0tnVP2"/>
              </a:rPr>
              <a:t>https://youtu.be/Q2fU8SdjWAY?si=en5m-4Ftqr0tnVP2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633690"/>
            <a:ext cx="9551145" cy="5410200"/>
          </a:xfrm>
          <a:prstGeom prst="rect">
            <a:avLst/>
          </a:prstGeom>
        </p:spPr>
      </p:pic>
      <p:sp>
        <p:nvSpPr>
          <p:cNvPr id="6" name="TextBox 16"/>
          <p:cNvSpPr txBox="1"/>
          <p:nvPr/>
        </p:nvSpPr>
        <p:spPr>
          <a:xfrm>
            <a:off x="457200" y="8399163"/>
            <a:ext cx="1721548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b="1" dirty="0">
                <a:solidFill>
                  <a:srgbClr val="00B0F0"/>
                </a:solidFill>
              </a:rPr>
              <a:t>ASSISTA COM ATENÇÃO E RESPONDA:</a:t>
            </a:r>
            <a:r>
              <a:rPr lang="en-US" sz="3600" b="1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o que foi dito que pode ou não pode se aplicar a sua cooperativa?</a:t>
            </a:r>
            <a:r>
              <a:rPr lang="en-US" sz="3600" dirty="0">
                <a:solidFill>
                  <a:srgbClr val="00B0F0"/>
                </a:solidFill>
              </a:rPr>
              <a:t>​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rgbClr val="00B0F0"/>
                </a:solidFill>
              </a:rPr>
              <a:t>quais os pontos principais que o vídeo apresenta?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0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456997" cy="8229600"/>
          </a:xfrm>
          <a:custGeom>
            <a:avLst/>
            <a:gdLst/>
            <a:ahLst/>
            <a:cxnLst/>
            <a:rect l="l" t="t" r="r" b="b"/>
            <a:pathLst>
              <a:path w="16456997" h="8229600">
                <a:moveTo>
                  <a:pt x="0" y="0"/>
                </a:moveTo>
                <a:lnTo>
                  <a:pt x="16456997" y="0"/>
                </a:lnTo>
                <a:lnTo>
                  <a:pt x="164569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96964" y="3619500"/>
            <a:ext cx="14807269" cy="2137230"/>
            <a:chOff x="0" y="-573236"/>
            <a:chExt cx="9319648" cy="13451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48402" cy="771930"/>
            </a:xfrm>
            <a:custGeom>
              <a:avLst/>
              <a:gdLst/>
              <a:ahLst/>
              <a:cxnLst/>
              <a:rect l="l" t="t" r="r" b="b"/>
              <a:pathLst>
                <a:path w="9248402" h="771930">
                  <a:moveTo>
                    <a:pt x="0" y="0"/>
                  </a:moveTo>
                  <a:lnTo>
                    <a:pt x="9248402" y="0"/>
                  </a:lnTo>
                  <a:lnTo>
                    <a:pt x="9248402" y="771930"/>
                  </a:lnTo>
                  <a:lnTo>
                    <a:pt x="0" y="7719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1246" y="-573236"/>
              <a:ext cx="9248402" cy="7624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079"/>
                </a:lnSpc>
              </a:pPr>
              <a:r>
                <a:rPr lang="pt-BR" sz="5899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da situação atual</a:t>
              </a:r>
              <a:endParaRPr lang="en-US" sz="5899" b="1" dirty="0">
                <a:solidFill>
                  <a:srgbClr val="43ABE1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8C14ABF1-13CF-6DC9-B4C6-57EB5E66BCC6}"/>
              </a:ext>
            </a:extLst>
          </p:cNvPr>
          <p:cNvSpPr txBox="1"/>
          <p:nvPr/>
        </p:nvSpPr>
        <p:spPr>
          <a:xfrm>
            <a:off x="1828340" y="5263387"/>
            <a:ext cx="14662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ASMARE, MÃOS AMIGAS E COOPERSOLI</a:t>
            </a:r>
            <a:endParaRPr lang="pt-BR" sz="3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86163" y="1600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09DF05C-DE50-9CB3-A75E-AFF80E96246B}"/>
              </a:ext>
            </a:extLst>
          </p:cNvPr>
          <p:cNvSpPr txBox="1"/>
          <p:nvPr/>
        </p:nvSpPr>
        <p:spPr>
          <a:xfrm>
            <a:off x="1502569" y="48817"/>
            <a:ext cx="1517400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QUADRO SÍNTESE DO DIAGNÓSTICO GRUPOS </a:t>
            </a:r>
            <a:r>
              <a:rPr lang="pt-BR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MINAS GERAIS  </a:t>
            </a:r>
            <a:r>
              <a:rPr lang="pt-BR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RELAÇÃO A REE</a:t>
            </a:r>
            <a:endParaRPr lang="pt-BR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1086"/>
              </p:ext>
            </p:extLst>
          </p:nvPr>
        </p:nvGraphicFramePr>
        <p:xfrm>
          <a:off x="451757" y="707459"/>
          <a:ext cx="17275629" cy="9253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1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2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Categoria</a:t>
                      </a:r>
                      <a:endParaRPr lang="pt-BR" sz="2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Pontos Positivos</a:t>
                      </a:r>
                      <a:endParaRPr lang="pt-BR" sz="2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Pontos Negativos / Desafios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Experiência com separação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 e venda</a:t>
                      </a:r>
                      <a:endParaRPr lang="pt-BR" sz="2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As cooperativas relatam evolução no conhecimento sobre separação e valorização dos materiais após capacitações. Há reconhecimento do potencial econômico dos eletroeletrônicos.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O trabalho ainda ocorre de forma limitada em algumas cooperativas. Há dificuldades para desmontagem adequada e insegurança sobre valorização dos componentes.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Conhecimento técnico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Parte das cooperativas já possui experiência no recebimento e separação dos materiais. Os cursos ajudaram na compreensão dos componentes eletrônicos.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Ainda existe carência técnica para desmontagem, identificação de peças e avaliação correta dos materiais. O conhecimento está concentrado em poucos cooperados.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Infraestrutura e espaço físico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Algumas cooperativas já possuem área para recebimento inicial dos eletrônicos.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O principal gargalo identificado foi a falta de espaço para armazenagem, triagem e estocagem. Também há limitação de ferramentas adequadas para desmontagem.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1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Volume de material recebido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Existe recebimento contínuo de resíduos eletroeletrônicos em parte das cooperativas.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As cooperativas ainda não possuem controle preciso do volume recebido, pois os eletrônicos chegam misturados com outros materiais recicláveis.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8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Comercialização e compradores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Existem compradores na região metropolitana de Belo Horizonte. Algumas cooperativas já comercializam materiais eletrônicos.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O mercado é instável e muitas vendas ocorrem para compradores avulsos. Os preços são considerados baixos e os compradores selecionam apenas os materiais de maior valor.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Logística e operação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Há interesse em estruturar melhor o fluxo operacional dos eletrônicos.</a:t>
                      </a:r>
                      <a:endParaRPr lang="pt-BR" sz="20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Falta estrutura para transporte, armazenamento e processamento adequado dos resíduos.</a:t>
                      </a:r>
                      <a:endParaRPr lang="pt-BR" sz="20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81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3657545"/>
            <a:ext cx="7911963" cy="560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4"/>
              </a:lnSpc>
              <a:spcBef>
                <a:spcPct val="0"/>
              </a:spcBef>
            </a:pP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Frente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às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dificuldades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apontadas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comercialização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o que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17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opinião</a:t>
            </a:r>
            <a:r>
              <a:rPr lang="en-US" sz="61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COMERCIALIZAÇÃO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4685" y="4968098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02731" y="-1024199"/>
            <a:ext cx="6001399" cy="9091324"/>
          </a:xfrm>
          <a:custGeom>
            <a:avLst/>
            <a:gdLst/>
            <a:ahLst/>
            <a:cxnLst/>
            <a:rect l="l" t="t" r="r" b="b"/>
            <a:pathLst>
              <a:path w="6001399" h="9091324">
                <a:moveTo>
                  <a:pt x="0" y="0"/>
                </a:moveTo>
                <a:lnTo>
                  <a:pt x="6001399" y="0"/>
                </a:lnTo>
                <a:lnTo>
                  <a:pt x="6001399" y="9091324"/>
                </a:lnTo>
                <a:lnTo>
                  <a:pt x="0" y="90913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5018257"/>
            <a:ext cx="3272382" cy="1488106"/>
            <a:chOff x="0" y="0"/>
            <a:chExt cx="4363176" cy="19841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63212" cy="1984121"/>
            </a:xfrm>
            <a:custGeom>
              <a:avLst/>
              <a:gdLst/>
              <a:ahLst/>
              <a:cxnLst/>
              <a:rect l="l" t="t" r="r" b="b"/>
              <a:pathLst>
                <a:path w="4363212" h="1984121">
                  <a:moveTo>
                    <a:pt x="0" y="0"/>
                  </a:moveTo>
                  <a:lnTo>
                    <a:pt x="4363212" y="0"/>
                  </a:lnTo>
                  <a:lnTo>
                    <a:pt x="4363212" y="1984121"/>
                  </a:lnTo>
                  <a:lnTo>
                    <a:pt x="0" y="1984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103" b="-1010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0274326" y="5303921"/>
            <a:ext cx="6984974" cy="916778"/>
            <a:chOff x="0" y="0"/>
            <a:chExt cx="9313299" cy="1222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313291" cy="1222375"/>
            </a:xfrm>
            <a:custGeom>
              <a:avLst/>
              <a:gdLst/>
              <a:ahLst/>
              <a:cxnLst/>
              <a:rect l="l" t="t" r="r" b="b"/>
              <a:pathLst>
                <a:path w="9313291" h="1222375">
                  <a:moveTo>
                    <a:pt x="0" y="0"/>
                  </a:moveTo>
                  <a:lnTo>
                    <a:pt x="9313291" y="0"/>
                  </a:lnTo>
                  <a:lnTo>
                    <a:pt x="9313291" y="1222375"/>
                  </a:lnTo>
                  <a:lnTo>
                    <a:pt x="0" y="1222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7" r="-2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543571" y="5201383"/>
            <a:ext cx="3488266" cy="1121854"/>
            <a:chOff x="0" y="0"/>
            <a:chExt cx="4651021" cy="1495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50994" cy="1495806"/>
            </a:xfrm>
            <a:custGeom>
              <a:avLst/>
              <a:gdLst/>
              <a:ahLst/>
              <a:cxnLst/>
              <a:rect l="l" t="t" r="r" b="b"/>
              <a:pathLst>
                <a:path w="4650994" h="1495806">
                  <a:moveTo>
                    <a:pt x="0" y="0"/>
                  </a:moveTo>
                  <a:lnTo>
                    <a:pt x="4650994" y="0"/>
                  </a:lnTo>
                  <a:lnTo>
                    <a:pt x="4650994" y="1495806"/>
                  </a:lnTo>
                  <a:lnTo>
                    <a:pt x="0" y="149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8" r="-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92078" y="3804057"/>
            <a:ext cx="2818997" cy="638771"/>
            <a:chOff x="0" y="0"/>
            <a:chExt cx="3758663" cy="8516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Realização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56976" y="3804057"/>
            <a:ext cx="4293046" cy="638771"/>
            <a:chOff x="0" y="0"/>
            <a:chExt cx="5724061" cy="8516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24061" cy="851694"/>
            </a:xfrm>
            <a:custGeom>
              <a:avLst/>
              <a:gdLst/>
              <a:ahLst/>
              <a:cxnLst/>
              <a:rect l="l" t="t" r="r" b="b"/>
              <a:pathLst>
                <a:path w="5724061" h="851694">
                  <a:moveTo>
                    <a:pt x="0" y="0"/>
                  </a:moveTo>
                  <a:lnTo>
                    <a:pt x="5724061" y="0"/>
                  </a:lnTo>
                  <a:lnTo>
                    <a:pt x="5724061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5724061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Apoiador Financeiro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14891" y="3804057"/>
            <a:ext cx="2818997" cy="638771"/>
            <a:chOff x="0" y="0"/>
            <a:chExt cx="3758663" cy="8516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58663" cy="851694"/>
            </a:xfrm>
            <a:custGeom>
              <a:avLst/>
              <a:gdLst/>
              <a:ahLst/>
              <a:cxnLst/>
              <a:rect l="l" t="t" r="r" b="b"/>
              <a:pathLst>
                <a:path w="3758663" h="851694">
                  <a:moveTo>
                    <a:pt x="0" y="0"/>
                  </a:moveTo>
                  <a:lnTo>
                    <a:pt x="3758663" y="0"/>
                  </a:lnTo>
                  <a:lnTo>
                    <a:pt x="3758663" y="851694"/>
                  </a:lnTo>
                  <a:lnTo>
                    <a:pt x="0" y="85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758663" cy="8516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80"/>
                </a:lnSpc>
              </a:pPr>
              <a:r>
                <a:rPr lang="en-US" sz="3067" b="1">
                  <a:solidFill>
                    <a:srgbClr val="34343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6379964" cy="800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INFRAESTRUTRURA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076314"/>
            <a:ext cx="7306454" cy="697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superar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desafios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falta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local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adequado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separação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dos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eletroeletrônicos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cooperativas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569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associações</a:t>
            </a:r>
            <a:r>
              <a:rPr lang="en-US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l">
              <a:lnSpc>
                <a:spcPts val="6832"/>
              </a:lnSpc>
              <a:spcBef>
                <a:spcPct val="0"/>
              </a:spcBef>
            </a:pPr>
            <a:endParaRPr lang="en-US" sz="5698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52846" y="2515698"/>
            <a:ext cx="833515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CAPTAÇÃO DE MATERIAL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52846" y="700501"/>
            <a:ext cx="6658754" cy="1819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Grupo</a:t>
            </a: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52846" y="4785880"/>
            <a:ext cx="7306454" cy="34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7"/>
              </a:lnSpc>
              <a:spcBef>
                <a:spcPct val="0"/>
              </a:spcBef>
            </a:pPr>
            <a:r>
              <a:rPr lang="en-US" sz="569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Qual sua proposta para aumentar a captação de material eletroeletrônico?</a:t>
            </a:r>
          </a:p>
        </p:txBody>
      </p:sp>
    </p:spTree>
    <p:extLst>
      <p:ext uri="{BB962C8B-B14F-4D97-AF65-F5344CB8AC3E}">
        <p14:creationId xmlns:p14="http://schemas.microsoft.com/office/powerpoint/2010/main" val="3001722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56" y="0"/>
            <a:ext cx="18288000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35125" y="2400300"/>
            <a:ext cx="833515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17"/>
              </a:lnSpc>
              <a:spcBef>
                <a:spcPct val="0"/>
              </a:spcBef>
            </a:pPr>
            <a:r>
              <a:rPr lang="en-US" sz="5264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 À LEGISLAÇÃO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35125" y="266700"/>
            <a:ext cx="678734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TODOS GRUPOS:</a:t>
            </a:r>
            <a:endParaRPr lang="en-US" sz="20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296400" y="5112488"/>
            <a:ext cx="8839200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7"/>
              </a:lnSpc>
              <a:spcBef>
                <a:spcPct val="0"/>
              </a:spcBef>
            </a:pPr>
            <a:r>
              <a:rPr lang="pt-BR" sz="569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Como as cooperativas/associações podem atuar para adequar à legislação?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5155-E8A3-5FF4-2364-0EDDF693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07B917-79D2-6D2C-2B21-ECE64C41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F21474E2-4EE3-527F-B5BA-7BA958E039B2}"/>
              </a:ext>
            </a:extLst>
          </p:cNvPr>
          <p:cNvSpPr txBox="1"/>
          <p:nvPr/>
        </p:nvSpPr>
        <p:spPr>
          <a:xfrm>
            <a:off x="9296400" y="342901"/>
            <a:ext cx="8991600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338"/>
              </a:lnSpc>
              <a:spcBef>
                <a:spcPct val="0"/>
              </a:spcBef>
            </a:pPr>
            <a:r>
              <a:rPr lang="en-US" sz="1194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Plano de </a:t>
            </a:r>
            <a:r>
              <a:rPr lang="en-US" sz="1194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ação</a:t>
            </a:r>
            <a:endParaRPr lang="en-US" sz="1194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FAF0766-0980-E94A-D32A-A9DDD3590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61154"/>
              </p:ext>
            </p:extLst>
          </p:nvPr>
        </p:nvGraphicFramePr>
        <p:xfrm>
          <a:off x="9137073" y="4610100"/>
          <a:ext cx="9144000" cy="4532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4217851116"/>
                    </a:ext>
                  </a:extLst>
                </a:gridCol>
                <a:gridCol w="2306141">
                  <a:extLst>
                    <a:ext uri="{9D8B030D-6E8A-4147-A177-3AD203B41FA5}">
                      <a16:colId xmlns:a16="http://schemas.microsoft.com/office/drawing/2014/main" val="3459197455"/>
                    </a:ext>
                  </a:extLst>
                </a:gridCol>
                <a:gridCol w="3713659">
                  <a:extLst>
                    <a:ext uri="{9D8B030D-6E8A-4147-A177-3AD203B41FA5}">
                      <a16:colId xmlns:a16="http://schemas.microsoft.com/office/drawing/2014/main" val="1599307957"/>
                    </a:ext>
                  </a:extLst>
                </a:gridCol>
              </a:tblGrid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Solução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Prazo ?** 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Atores envolvidos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486869"/>
                  </a:ext>
                </a:extLst>
              </a:tr>
              <a:tr h="19465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Parceria com universidades para capacitação.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6 meses.  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>
                          <a:effectLst/>
                        </a:rPr>
                        <a:t>Cooperativas, prefeitura, universidade.  </a:t>
                      </a:r>
                      <a:endParaRPr lang="pt-BR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242823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2800" kern="100" dirty="0">
                          <a:effectLst/>
                        </a:rPr>
                        <a:t> </a:t>
                      </a: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7236695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7573989"/>
                  </a:ext>
                </a:extLst>
              </a:tr>
              <a:tr h="6463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pt-BR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8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393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7205" y="-2039723"/>
            <a:ext cx="24178524" cy="16517582"/>
          </a:xfrm>
          <a:custGeom>
            <a:avLst/>
            <a:gdLst/>
            <a:ahLst/>
            <a:cxnLst/>
            <a:rect l="l" t="t" r="r" b="b"/>
            <a:pathLst>
              <a:path w="24178524" h="16517582">
                <a:moveTo>
                  <a:pt x="0" y="0"/>
                </a:moveTo>
                <a:lnTo>
                  <a:pt x="24178524" y="0"/>
                </a:lnTo>
                <a:lnTo>
                  <a:pt x="24178524" y="16517583"/>
                </a:lnTo>
                <a:lnTo>
                  <a:pt x="0" y="1651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92" b="-48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402894" y="-3891448"/>
            <a:ext cx="33900716" cy="14473794"/>
          </a:xfrm>
          <a:custGeom>
            <a:avLst/>
            <a:gdLst/>
            <a:ahLst/>
            <a:cxnLst/>
            <a:rect l="l" t="t" r="r" b="b"/>
            <a:pathLst>
              <a:path w="33900716" h="14473794">
                <a:moveTo>
                  <a:pt x="0" y="0"/>
                </a:moveTo>
                <a:lnTo>
                  <a:pt x="33900716" y="0"/>
                </a:lnTo>
                <a:lnTo>
                  <a:pt x="33900716" y="14473794"/>
                </a:lnTo>
                <a:lnTo>
                  <a:pt x="0" y="14473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74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1600" y="-19050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76580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6" b="-14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70130" y="6426787"/>
            <a:ext cx="5797470" cy="2231593"/>
            <a:chOff x="0" y="0"/>
            <a:chExt cx="7729960" cy="29754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729960" cy="2975458"/>
            </a:xfrm>
            <a:custGeom>
              <a:avLst/>
              <a:gdLst/>
              <a:ahLst/>
              <a:cxnLst/>
              <a:rect l="l" t="t" r="r" b="b"/>
              <a:pathLst>
                <a:path w="7729960" h="2975458">
                  <a:moveTo>
                    <a:pt x="0" y="0"/>
                  </a:moveTo>
                  <a:lnTo>
                    <a:pt x="7729960" y="0"/>
                  </a:lnTo>
                  <a:lnTo>
                    <a:pt x="7729960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7729960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4  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Plenária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13980" y="-2160"/>
            <a:ext cx="85859" cy="930920"/>
            <a:chOff x="0" y="0"/>
            <a:chExt cx="114479" cy="1241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427" cy="1241171"/>
            </a:xfrm>
            <a:custGeom>
              <a:avLst/>
              <a:gdLst/>
              <a:ahLst/>
              <a:cxnLst/>
              <a:rect l="l" t="t" r="r" b="b"/>
              <a:pathLst>
                <a:path w="114427" h="1241171">
                  <a:moveTo>
                    <a:pt x="0" y="0"/>
                  </a:moveTo>
                  <a:lnTo>
                    <a:pt x="114427" y="0"/>
                  </a:lnTo>
                  <a:lnTo>
                    <a:pt x="114427" y="1241171"/>
                  </a:lnTo>
                  <a:lnTo>
                    <a:pt x="0" y="1241171"/>
                  </a:lnTo>
                  <a:close/>
                </a:path>
              </a:pathLst>
            </a:custGeom>
            <a:solidFill>
              <a:srgbClr val="FFFFFF">
                <a:alpha val="4156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544039" y="-316576"/>
            <a:ext cx="10471026" cy="11302987"/>
          </a:xfrm>
          <a:custGeom>
            <a:avLst/>
            <a:gdLst/>
            <a:ahLst/>
            <a:cxnLst/>
            <a:rect l="l" t="t" r="r" b="b"/>
            <a:pathLst>
              <a:path w="10471026" h="11302987">
                <a:moveTo>
                  <a:pt x="0" y="0"/>
                </a:moveTo>
                <a:lnTo>
                  <a:pt x="10471026" y="0"/>
                </a:lnTo>
                <a:lnTo>
                  <a:pt x="10471026" y="11302986"/>
                </a:lnTo>
                <a:lnTo>
                  <a:pt x="0" y="11302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1852" y="928800"/>
            <a:ext cx="16656770" cy="8329500"/>
          </a:xfrm>
          <a:custGeom>
            <a:avLst/>
            <a:gdLst/>
            <a:ahLst/>
            <a:cxnLst/>
            <a:rect l="l" t="t" r="r" b="b"/>
            <a:pathLst>
              <a:path w="16656770" h="8329500">
                <a:moveTo>
                  <a:pt x="0" y="0"/>
                </a:moveTo>
                <a:lnTo>
                  <a:pt x="16656770" y="0"/>
                </a:lnTo>
                <a:lnTo>
                  <a:pt x="16656770" y="8329500"/>
                </a:lnTo>
                <a:lnTo>
                  <a:pt x="0" y="83295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684552" y="4533900"/>
            <a:ext cx="9938934" cy="1665224"/>
            <a:chOff x="-5086266" y="0"/>
            <a:chExt cx="13251913" cy="2220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65647" cy="2211520"/>
            </a:xfrm>
            <a:custGeom>
              <a:avLst/>
              <a:gdLst/>
              <a:ahLst/>
              <a:cxnLst/>
              <a:rect l="l" t="t" r="r" b="b"/>
              <a:pathLst>
                <a:path w="8165647" h="2211520">
                  <a:moveTo>
                    <a:pt x="0" y="0"/>
                  </a:moveTo>
                  <a:lnTo>
                    <a:pt x="8165647" y="0"/>
                  </a:lnTo>
                  <a:lnTo>
                    <a:pt x="8165647" y="2211520"/>
                  </a:lnTo>
                  <a:lnTo>
                    <a:pt x="0" y="2211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5086266" y="8779"/>
              <a:ext cx="11407265" cy="221152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COMPROMISSOS FUTUROS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0" y="3543300"/>
            <a:ext cx="114300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rgbClr val="00B0F0"/>
                </a:solidFill>
                <a:latin typeface="Calibri" panose="020F0502020204030204" pitchFamily="34" charset="0"/>
              </a:rPr>
              <a:t>Colocar em prática </a:t>
            </a:r>
            <a:b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pt-BR" sz="4400" dirty="0">
                <a:solidFill>
                  <a:srgbClr val="00B0F0"/>
                </a:solidFill>
                <a:latin typeface="Calibri" panose="020F0502020204030204" pitchFamily="34" charset="0"/>
              </a:rPr>
              <a:t>Cada um propõe uma ação que pode colocar em prática para a solução poder ser atingida</a:t>
            </a:r>
            <a:r>
              <a:rPr lang="pt-BR" sz="4000" dirty="0">
                <a:solidFill>
                  <a:srgbClr val="00B0F0"/>
                </a:solidFill>
                <a:latin typeface="Calibri" panose="020F0502020204030204" pitchFamily="34" charset="0"/>
              </a:rPr>
              <a:t> </a:t>
            </a:r>
            <a:endParaRPr lang="pt-BR" sz="4000" dirty="0">
              <a:solidFill>
                <a:srgbClr val="00B0F0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2264642" y="7614432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/>
          <p:cNvSpPr/>
          <p:nvPr/>
        </p:nvSpPr>
        <p:spPr>
          <a:xfrm>
            <a:off x="17536206" y="-667870"/>
            <a:ext cx="5113343" cy="6217334"/>
          </a:xfrm>
          <a:custGeom>
            <a:avLst/>
            <a:gdLst/>
            <a:ahLst/>
            <a:cxnLst/>
            <a:rect l="l" t="t" r="r" b="b"/>
            <a:pathLst>
              <a:path w="5113343" h="6217334">
                <a:moveTo>
                  <a:pt x="0" y="0"/>
                </a:moveTo>
                <a:lnTo>
                  <a:pt x="5113343" y="0"/>
                </a:lnTo>
                <a:lnTo>
                  <a:pt x="5113343" y="6217334"/>
                </a:lnTo>
                <a:lnTo>
                  <a:pt x="0" y="62173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074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98363" y="1273725"/>
            <a:ext cx="12091275" cy="1564945"/>
            <a:chOff x="0" y="0"/>
            <a:chExt cx="16121700" cy="20865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21700" cy="2086594"/>
            </a:xfrm>
            <a:custGeom>
              <a:avLst/>
              <a:gdLst/>
              <a:ahLst/>
              <a:cxnLst/>
              <a:rect l="l" t="t" r="r" b="b"/>
              <a:pathLst>
                <a:path w="16121700" h="2086594">
                  <a:moveTo>
                    <a:pt x="0" y="0"/>
                  </a:moveTo>
                  <a:lnTo>
                    <a:pt x="16121700" y="0"/>
                  </a:lnTo>
                  <a:lnTo>
                    <a:pt x="16121700" y="2086594"/>
                  </a:lnTo>
                  <a:lnTo>
                    <a:pt x="0" y="20865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121700" cy="208659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9022"/>
                </a:lnSpc>
              </a:pPr>
              <a:r>
                <a:rPr lang="en-US" sz="7519" b="1">
                  <a:solidFill>
                    <a:srgbClr val="43ABE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Avaliação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7658" y="3721174"/>
            <a:ext cx="13012685" cy="3404907"/>
          </a:xfrm>
          <a:custGeom>
            <a:avLst/>
            <a:gdLst/>
            <a:ahLst/>
            <a:cxnLst/>
            <a:rect l="l" t="t" r="r" b="b"/>
            <a:pathLst>
              <a:path w="13012685" h="3404907">
                <a:moveTo>
                  <a:pt x="0" y="0"/>
                </a:moveTo>
                <a:lnTo>
                  <a:pt x="13012684" y="0"/>
                </a:lnTo>
                <a:lnTo>
                  <a:pt x="13012684" y="3404907"/>
                </a:lnTo>
                <a:lnTo>
                  <a:pt x="0" y="3404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085" t="-56970" r="-24635" b="-211522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5" y="934436"/>
            <a:ext cx="13680000" cy="84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18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59168"/>
            <a:ext cx="13680000" cy="85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8973" y="-173797"/>
            <a:ext cx="18596972" cy="10460797"/>
          </a:xfrm>
          <a:custGeom>
            <a:avLst/>
            <a:gdLst/>
            <a:ahLst/>
            <a:cxnLst/>
            <a:rect l="l" t="t" r="r" b="b"/>
            <a:pathLst>
              <a:path w="18596972" h="10460797">
                <a:moveTo>
                  <a:pt x="0" y="0"/>
                </a:moveTo>
                <a:lnTo>
                  <a:pt x="18596972" y="0"/>
                </a:lnTo>
                <a:lnTo>
                  <a:pt x="18596972" y="10460797"/>
                </a:lnTo>
                <a:lnTo>
                  <a:pt x="0" y="104607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" b="-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3725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911230" cy="2832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2590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425988" y="581129"/>
            <a:ext cx="16862012" cy="88868"/>
            <a:chOff x="0" y="0"/>
            <a:chExt cx="22482682" cy="1184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475845" y="3514725"/>
            <a:ext cx="13336309" cy="325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75"/>
              </a:lnSpc>
              <a:spcBef>
                <a:spcPct val="0"/>
              </a:spcBef>
            </a:pPr>
            <a:r>
              <a:rPr lang="en-US" sz="213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BOM DIA!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098363" y="1273725"/>
            <a:ext cx="12091275" cy="1564945"/>
          </a:xfrm>
          <a:custGeom>
            <a:avLst/>
            <a:gdLst/>
            <a:ahLst/>
            <a:cxnLst/>
            <a:rect l="l" t="t" r="r" b="b"/>
            <a:pathLst>
              <a:path w="16121700" h="2086594">
                <a:moveTo>
                  <a:pt x="0" y="0"/>
                </a:moveTo>
                <a:lnTo>
                  <a:pt x="16121700" y="0"/>
                </a:lnTo>
                <a:lnTo>
                  <a:pt x="16121700" y="2086594"/>
                </a:lnTo>
                <a:lnTo>
                  <a:pt x="0" y="208659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5" name="Freeform 5"/>
          <p:cNvSpPr/>
          <p:nvPr/>
        </p:nvSpPr>
        <p:spPr>
          <a:xfrm rot="4087399">
            <a:off x="-1979555" y="7511719"/>
            <a:ext cx="3997324" cy="2718180"/>
          </a:xfrm>
          <a:custGeom>
            <a:avLst/>
            <a:gdLst/>
            <a:ahLst/>
            <a:cxnLst/>
            <a:rect l="l" t="t" r="r" b="b"/>
            <a:pathLst>
              <a:path w="3997324" h="2718180">
                <a:moveTo>
                  <a:pt x="0" y="0"/>
                </a:moveTo>
                <a:lnTo>
                  <a:pt x="3997325" y="0"/>
                </a:lnTo>
                <a:lnTo>
                  <a:pt x="3997325" y="2718181"/>
                </a:lnTo>
                <a:lnTo>
                  <a:pt x="0" y="27181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938613">
            <a:off x="15645475" y="-265490"/>
            <a:ext cx="2261356" cy="1537722"/>
          </a:xfrm>
          <a:custGeom>
            <a:avLst/>
            <a:gdLst/>
            <a:ahLst/>
            <a:cxnLst/>
            <a:rect l="l" t="t" r="r" b="b"/>
            <a:pathLst>
              <a:path w="2261356" h="1537722">
                <a:moveTo>
                  <a:pt x="0" y="0"/>
                </a:moveTo>
                <a:lnTo>
                  <a:pt x="2261357" y="0"/>
                </a:lnTo>
                <a:lnTo>
                  <a:pt x="2261357" y="1537723"/>
                </a:lnTo>
                <a:lnTo>
                  <a:pt x="0" y="153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1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76154" y="-1452812"/>
            <a:ext cx="4390263" cy="4291482"/>
          </a:xfrm>
          <a:custGeom>
            <a:avLst/>
            <a:gdLst/>
            <a:ahLst/>
            <a:cxnLst/>
            <a:rect l="l" t="t" r="r" b="b"/>
            <a:pathLst>
              <a:path w="4390263" h="4291482">
                <a:moveTo>
                  <a:pt x="0" y="0"/>
                </a:moveTo>
                <a:lnTo>
                  <a:pt x="4390263" y="0"/>
                </a:lnTo>
                <a:lnTo>
                  <a:pt x="4390263" y="4291482"/>
                </a:lnTo>
                <a:lnTo>
                  <a:pt x="0" y="42914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5358">
            <a:off x="-1916228" y="8139490"/>
            <a:ext cx="5199207" cy="3535461"/>
          </a:xfrm>
          <a:custGeom>
            <a:avLst/>
            <a:gdLst/>
            <a:ahLst/>
            <a:cxnLst/>
            <a:rect l="l" t="t" r="r" b="b"/>
            <a:pathLst>
              <a:path w="5199207" h="3535461">
                <a:moveTo>
                  <a:pt x="0" y="0"/>
                </a:moveTo>
                <a:lnTo>
                  <a:pt x="5199207" y="0"/>
                </a:lnTo>
                <a:lnTo>
                  <a:pt x="5199207" y="3535461"/>
                </a:lnTo>
                <a:lnTo>
                  <a:pt x="0" y="35354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882140"/>
            <a:ext cx="13680000" cy="8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9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76253" y="4995884"/>
            <a:ext cx="9957092" cy="295243"/>
            <a:chOff x="0" y="0"/>
            <a:chExt cx="13276123" cy="393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76072" cy="393700"/>
            </a:xfrm>
            <a:custGeom>
              <a:avLst/>
              <a:gdLst/>
              <a:ahLst/>
              <a:cxnLst/>
              <a:rect l="l" t="t" r="r" b="b"/>
              <a:pathLst>
                <a:path w="13276072" h="393700">
                  <a:moveTo>
                    <a:pt x="0" y="0"/>
                  </a:moveTo>
                  <a:lnTo>
                    <a:pt x="13276072" y="0"/>
                  </a:lnTo>
                  <a:lnTo>
                    <a:pt x="13276072" y="393700"/>
                  </a:lnTo>
                  <a:lnTo>
                    <a:pt x="0" y="393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993" b="-499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507182" y="0"/>
            <a:ext cx="7273691" cy="10287003"/>
            <a:chOff x="0" y="0"/>
            <a:chExt cx="9698254" cy="13716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13716000"/>
                  </a:moveTo>
                  <a:lnTo>
                    <a:pt x="9698228" y="13716000"/>
                  </a:lnTo>
                  <a:lnTo>
                    <a:pt x="96982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07182" y="0"/>
            <a:ext cx="7273629" cy="10287003"/>
            <a:chOff x="0" y="0"/>
            <a:chExt cx="9698172" cy="13716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98228" cy="13716000"/>
            </a:xfrm>
            <a:custGeom>
              <a:avLst/>
              <a:gdLst/>
              <a:ahLst/>
              <a:cxnLst/>
              <a:rect l="l" t="t" r="r" b="b"/>
              <a:pathLst>
                <a:path w="9698228" h="13716000">
                  <a:moveTo>
                    <a:pt x="0" y="0"/>
                  </a:moveTo>
                  <a:lnTo>
                    <a:pt x="9698228" y="0"/>
                  </a:lnTo>
                  <a:lnTo>
                    <a:pt x="969822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7" r="-25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-410519"/>
            <a:ext cx="19842379" cy="10821055"/>
            <a:chOff x="0" y="0"/>
            <a:chExt cx="26456505" cy="14428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456512" cy="14428088"/>
            </a:xfrm>
            <a:custGeom>
              <a:avLst/>
              <a:gdLst/>
              <a:ahLst/>
              <a:cxnLst/>
              <a:rect l="l" t="t" r="r" b="b"/>
              <a:pathLst>
                <a:path w="26456512" h="14428088">
                  <a:moveTo>
                    <a:pt x="0" y="0"/>
                  </a:moveTo>
                  <a:lnTo>
                    <a:pt x="26456512" y="0"/>
                  </a:lnTo>
                  <a:lnTo>
                    <a:pt x="26456512" y="14428088"/>
                  </a:lnTo>
                  <a:lnTo>
                    <a:pt x="0" y="14428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BE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-1188396" y="-769947"/>
            <a:ext cx="10806314" cy="14694897"/>
          </a:xfrm>
          <a:custGeom>
            <a:avLst/>
            <a:gdLst/>
            <a:ahLst/>
            <a:cxnLst/>
            <a:rect l="l" t="t" r="r" b="b"/>
            <a:pathLst>
              <a:path w="10806314" h="14694897">
                <a:moveTo>
                  <a:pt x="0" y="0"/>
                </a:moveTo>
                <a:lnTo>
                  <a:pt x="10806314" y="0"/>
                </a:lnTo>
                <a:lnTo>
                  <a:pt x="10806314" y="14694896"/>
                </a:lnTo>
                <a:lnTo>
                  <a:pt x="0" y="146948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68954" y="3652375"/>
            <a:ext cx="8090486" cy="3214788"/>
            <a:chOff x="0" y="0"/>
            <a:chExt cx="10787315" cy="42863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87314" cy="4286384"/>
            </a:xfrm>
            <a:custGeom>
              <a:avLst/>
              <a:gdLst/>
              <a:ahLst/>
              <a:cxnLst/>
              <a:rect l="l" t="t" r="r" b="b"/>
              <a:pathLst>
                <a:path w="10787314" h="4286384">
                  <a:moveTo>
                    <a:pt x="0" y="0"/>
                  </a:moveTo>
                  <a:lnTo>
                    <a:pt x="10787314" y="0"/>
                  </a:lnTo>
                  <a:lnTo>
                    <a:pt x="10787314" y="4286384"/>
                  </a:lnTo>
                  <a:lnTo>
                    <a:pt x="0" y="42863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0787315" cy="42863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10779"/>
                </a:lnSpc>
              </a:pPr>
              <a:r>
                <a:rPr lang="en-US" sz="8983" b="1">
                  <a:solidFill>
                    <a:srgbClr val="FFFFFF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Muito obrigado!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91759" y="8150101"/>
            <a:ext cx="10300415" cy="1784223"/>
            <a:chOff x="0" y="0"/>
            <a:chExt cx="13733887" cy="23789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733907" cy="2378964"/>
            </a:xfrm>
            <a:custGeom>
              <a:avLst/>
              <a:gdLst/>
              <a:ahLst/>
              <a:cxnLst/>
              <a:rect l="l" t="t" r="r" b="b"/>
              <a:pathLst>
                <a:path w="13733907" h="2378964">
                  <a:moveTo>
                    <a:pt x="0" y="0"/>
                  </a:moveTo>
                  <a:lnTo>
                    <a:pt x="13733907" y="0"/>
                  </a:lnTo>
                  <a:lnTo>
                    <a:pt x="13733907" y="2378964"/>
                  </a:lnTo>
                  <a:lnTo>
                    <a:pt x="0" y="2378964"/>
                  </a:lnTo>
                  <a:close/>
                </a:path>
              </a:pathLst>
            </a:custGeom>
            <a:solidFill>
              <a:srgbClr val="43ABE1">
                <a:alpha val="75686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91759" y="8237139"/>
            <a:ext cx="10300415" cy="1561052"/>
            <a:chOff x="0" y="0"/>
            <a:chExt cx="13733887" cy="20814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33907" cy="2081403"/>
            </a:xfrm>
            <a:custGeom>
              <a:avLst/>
              <a:gdLst/>
              <a:ahLst/>
              <a:cxnLst/>
              <a:rect l="l" t="t" r="r" b="b"/>
              <a:pathLst>
                <a:path w="13733907" h="2081403">
                  <a:moveTo>
                    <a:pt x="0" y="0"/>
                  </a:moveTo>
                  <a:lnTo>
                    <a:pt x="13733907" y="0"/>
                  </a:lnTo>
                  <a:lnTo>
                    <a:pt x="13733907" y="2081403"/>
                  </a:lnTo>
                  <a:lnTo>
                    <a:pt x="0" y="208140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651359" y="8357578"/>
            <a:ext cx="1654050" cy="329794"/>
            <a:chOff x="0" y="0"/>
            <a:chExt cx="2205400" cy="439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Realização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732975" y="8357578"/>
            <a:ext cx="2518950" cy="343088"/>
            <a:chOff x="0" y="0"/>
            <a:chExt cx="3358600" cy="45745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8600" cy="457451"/>
            </a:xfrm>
            <a:custGeom>
              <a:avLst/>
              <a:gdLst/>
              <a:ahLst/>
              <a:cxnLst/>
              <a:rect l="l" t="t" r="r" b="b"/>
              <a:pathLst>
                <a:path w="3358600" h="457451">
                  <a:moveTo>
                    <a:pt x="0" y="0"/>
                  </a:moveTo>
                  <a:lnTo>
                    <a:pt x="3358600" y="0"/>
                  </a:lnTo>
                  <a:lnTo>
                    <a:pt x="3358600" y="457451"/>
                  </a:lnTo>
                  <a:lnTo>
                    <a:pt x="0" y="457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3358600" cy="4765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Apoiador Financeiro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518347" y="8821726"/>
            <a:ext cx="1920074" cy="873148"/>
            <a:chOff x="0" y="0"/>
            <a:chExt cx="2560099" cy="11641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560066" cy="1164209"/>
            </a:xfrm>
            <a:custGeom>
              <a:avLst/>
              <a:gdLst/>
              <a:ahLst/>
              <a:cxnLst/>
              <a:rect l="l" t="t" r="r" b="b"/>
              <a:pathLst>
                <a:path w="2560066" h="1164209">
                  <a:moveTo>
                    <a:pt x="0" y="0"/>
                  </a:moveTo>
                  <a:lnTo>
                    <a:pt x="2560066" y="0"/>
                  </a:lnTo>
                  <a:lnTo>
                    <a:pt x="2560066" y="1164209"/>
                  </a:lnTo>
                  <a:lnTo>
                    <a:pt x="0" y="116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103" r="-1" b="-10102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943229" y="8989340"/>
            <a:ext cx="4098442" cy="537920"/>
            <a:chOff x="0" y="0"/>
            <a:chExt cx="5464589" cy="717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64556" cy="717169"/>
            </a:xfrm>
            <a:custGeom>
              <a:avLst/>
              <a:gdLst/>
              <a:ahLst/>
              <a:cxnLst/>
              <a:rect l="l" t="t" r="r" b="b"/>
              <a:pathLst>
                <a:path w="5464556" h="717169">
                  <a:moveTo>
                    <a:pt x="0" y="0"/>
                  </a:moveTo>
                  <a:lnTo>
                    <a:pt x="5464556" y="0"/>
                  </a:lnTo>
                  <a:lnTo>
                    <a:pt x="5464556" y="717169"/>
                  </a:lnTo>
                  <a:lnTo>
                    <a:pt x="0" y="717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7" r="-238" b="-8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1167453" y="8929175"/>
            <a:ext cx="2046744" cy="658249"/>
            <a:chOff x="0" y="0"/>
            <a:chExt cx="2728992" cy="8776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728976" cy="877697"/>
            </a:xfrm>
            <a:custGeom>
              <a:avLst/>
              <a:gdLst/>
              <a:ahLst/>
              <a:cxnLst/>
              <a:rect l="l" t="t" r="r" b="b"/>
              <a:pathLst>
                <a:path w="2728976" h="877697">
                  <a:moveTo>
                    <a:pt x="0" y="0"/>
                  </a:moveTo>
                  <a:lnTo>
                    <a:pt x="2728976" y="0"/>
                  </a:lnTo>
                  <a:lnTo>
                    <a:pt x="2728976" y="877697"/>
                  </a:lnTo>
                  <a:lnTo>
                    <a:pt x="0" y="877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8" r="-238" b="3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1363800" y="8357578"/>
            <a:ext cx="1654050" cy="329794"/>
            <a:chOff x="0" y="0"/>
            <a:chExt cx="2205400" cy="4397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05400" cy="439725"/>
            </a:xfrm>
            <a:custGeom>
              <a:avLst/>
              <a:gdLst/>
              <a:ahLst/>
              <a:cxnLst/>
              <a:rect l="l" t="t" r="r" b="b"/>
              <a:pathLst>
                <a:path w="2205400" h="439725">
                  <a:moveTo>
                    <a:pt x="0" y="0"/>
                  </a:moveTo>
                  <a:lnTo>
                    <a:pt x="2205400" y="0"/>
                  </a:lnTo>
                  <a:lnTo>
                    <a:pt x="2205400" y="439725"/>
                  </a:lnTo>
                  <a:lnTo>
                    <a:pt x="0" y="439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2205400" cy="458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343434"/>
                  </a:solidFill>
                  <a:latin typeface="Play"/>
                  <a:ea typeface="Play"/>
                  <a:cs typeface="Play"/>
                  <a:sym typeface="Play"/>
                </a:rPr>
                <a:t>Parceria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973" y="-168202"/>
            <a:ext cx="19029346" cy="10698279"/>
            <a:chOff x="0" y="0"/>
            <a:chExt cx="25372461" cy="1426437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25372440" cy="14264387"/>
            </a:xfrm>
            <a:custGeom>
              <a:avLst/>
              <a:gdLst/>
              <a:ahLst/>
              <a:cxnLst/>
              <a:rect l="l" t="t" r="r" b="b"/>
              <a:pathLst>
                <a:path w="25372440" h="14264387">
                  <a:moveTo>
                    <a:pt x="25372440" y="0"/>
                  </a:moveTo>
                  <a:lnTo>
                    <a:pt x="0" y="0"/>
                  </a:lnTo>
                  <a:lnTo>
                    <a:pt x="0" y="14264387"/>
                  </a:lnTo>
                  <a:lnTo>
                    <a:pt x="25372440" y="14264387"/>
                  </a:lnTo>
                  <a:lnTo>
                    <a:pt x="25372440" y="0"/>
                  </a:lnTo>
                  <a:close/>
                </a:path>
              </a:pathLst>
            </a:custGeom>
            <a:blipFill>
              <a:blip r:embed="rId2"/>
              <a:stretch>
                <a:fillRect t="-9253" b="-925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149506" y="-173797"/>
            <a:ext cx="18647328" cy="10756143"/>
            <a:chOff x="0" y="0"/>
            <a:chExt cx="4911230" cy="2832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11230" cy="2832894"/>
            </a:xfrm>
            <a:custGeom>
              <a:avLst/>
              <a:gdLst/>
              <a:ahLst/>
              <a:cxnLst/>
              <a:rect l="l" t="t" r="r" b="b"/>
              <a:pathLst>
                <a:path w="4911230" h="2832894">
                  <a:moveTo>
                    <a:pt x="0" y="0"/>
                  </a:moveTo>
                  <a:lnTo>
                    <a:pt x="4911230" y="0"/>
                  </a:lnTo>
                  <a:lnTo>
                    <a:pt x="4911230" y="2832894"/>
                  </a:lnTo>
                  <a:lnTo>
                    <a:pt x="0" y="2832894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911230" cy="2851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4465" y="0"/>
            <a:ext cx="7236968" cy="13716000"/>
            <a:chOff x="0" y="0"/>
            <a:chExt cx="9649291" cy="1828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49333" cy="18288000"/>
            </a:xfrm>
            <a:custGeom>
              <a:avLst/>
              <a:gdLst/>
              <a:ahLst/>
              <a:cxnLst/>
              <a:rect l="l" t="t" r="r" b="b"/>
              <a:pathLst>
                <a:path w="9649333" h="18288000">
                  <a:moveTo>
                    <a:pt x="0" y="0"/>
                  </a:moveTo>
                  <a:lnTo>
                    <a:pt x="9649333" y="0"/>
                  </a:lnTo>
                  <a:lnTo>
                    <a:pt x="9649333" y="18288000"/>
                  </a:lnTo>
                  <a:lnTo>
                    <a:pt x="0" y="1828800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70989" y="6445837"/>
            <a:ext cx="5615611" cy="990124"/>
            <a:chOff x="0" y="0"/>
            <a:chExt cx="7487481" cy="13201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7539" cy="1320165"/>
            </a:xfrm>
            <a:custGeom>
              <a:avLst/>
              <a:gdLst/>
              <a:ahLst/>
              <a:cxnLst/>
              <a:rect l="l" t="t" r="r" b="b"/>
              <a:pathLst>
                <a:path w="7487539" h="1320165">
                  <a:moveTo>
                    <a:pt x="0" y="0"/>
                  </a:moveTo>
                  <a:lnTo>
                    <a:pt x="7487539" y="0"/>
                  </a:lnTo>
                  <a:lnTo>
                    <a:pt x="7487539" y="1320165"/>
                  </a:lnTo>
                  <a:lnTo>
                    <a:pt x="0" y="1320165"/>
                  </a:lnTo>
                  <a:close/>
                </a:path>
              </a:pathLst>
            </a:custGeom>
            <a:solidFill>
              <a:srgbClr val="43ABE1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-14" y="9905890"/>
            <a:ext cx="16862012" cy="88868"/>
            <a:chOff x="0" y="0"/>
            <a:chExt cx="22482682" cy="1184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2683" cy="118491"/>
            </a:xfrm>
            <a:custGeom>
              <a:avLst/>
              <a:gdLst/>
              <a:ahLst/>
              <a:cxnLst/>
              <a:rect l="l" t="t" r="r" b="b"/>
              <a:pathLst>
                <a:path w="22482683" h="118491">
                  <a:moveTo>
                    <a:pt x="22482683" y="0"/>
                  </a:moveTo>
                  <a:lnTo>
                    <a:pt x="0" y="0"/>
                  </a:lnTo>
                  <a:lnTo>
                    <a:pt x="0" y="118491"/>
                  </a:lnTo>
                  <a:lnTo>
                    <a:pt x="22482683" y="118491"/>
                  </a:lnTo>
                  <a:close/>
                </a:path>
              </a:pathLst>
            </a:custGeom>
            <a:solidFill>
              <a:srgbClr val="43ABE1">
                <a:alpha val="74902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70130" y="6426787"/>
            <a:ext cx="5222062" cy="2231593"/>
            <a:chOff x="0" y="0"/>
            <a:chExt cx="6962749" cy="297545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62749" cy="2975458"/>
            </a:xfrm>
            <a:custGeom>
              <a:avLst/>
              <a:gdLst/>
              <a:ahLst/>
              <a:cxnLst/>
              <a:rect l="l" t="t" r="r" b="b"/>
              <a:pathLst>
                <a:path w="6962749" h="2975458">
                  <a:moveTo>
                    <a:pt x="0" y="0"/>
                  </a:moveTo>
                  <a:lnTo>
                    <a:pt x="6962749" y="0"/>
                  </a:lnTo>
                  <a:lnTo>
                    <a:pt x="6962749" y="2975458"/>
                  </a:lnTo>
                  <a:lnTo>
                    <a:pt x="0" y="2975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962749" cy="299450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FFFFFF"/>
                  </a:solidFill>
                  <a:latin typeface="Play Bold"/>
                  <a:ea typeface="Play Bold"/>
                  <a:cs typeface="Play Bold"/>
                  <a:sym typeface="Play Bold"/>
                </a:rPr>
                <a:t>PARTE  1</a:t>
              </a:r>
            </a:p>
            <a:p>
              <a:pPr algn="l">
                <a:lnSpc>
                  <a:spcPts val="7920"/>
                </a:lnSpc>
              </a:pPr>
              <a:r>
                <a:rPr lang="en-US" sz="6600" b="1">
                  <a:solidFill>
                    <a:srgbClr val="000000"/>
                  </a:solidFill>
                  <a:latin typeface="Play Bold"/>
                  <a:ea typeface="Play Bold"/>
                  <a:cs typeface="Play Bold"/>
                  <a:sym typeface="Play Bold"/>
                </a:rPr>
                <a:t>Legislação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24264" y="630685"/>
            <a:ext cx="3651235" cy="1305639"/>
            <a:chOff x="0" y="0"/>
            <a:chExt cx="4868313" cy="17408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68291" cy="1740789"/>
            </a:xfrm>
            <a:custGeom>
              <a:avLst/>
              <a:gdLst/>
              <a:ahLst/>
              <a:cxnLst/>
              <a:rect l="l" t="t" r="r" b="b"/>
              <a:pathLst>
                <a:path w="4868291" h="1740789">
                  <a:moveTo>
                    <a:pt x="0" y="0"/>
                  </a:moveTo>
                  <a:lnTo>
                    <a:pt x="4868291" y="0"/>
                  </a:lnTo>
                  <a:lnTo>
                    <a:pt x="4868291" y="1740789"/>
                  </a:lnTo>
                  <a:lnTo>
                    <a:pt x="0" y="174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6" b="-14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23155" y="-448938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8115300" cy="4521142"/>
            <a:chOff x="0" y="0"/>
            <a:chExt cx="10440372" cy="58164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40372" cy="5816470"/>
            </a:xfrm>
            <a:custGeom>
              <a:avLst/>
              <a:gdLst/>
              <a:ahLst/>
              <a:cxnLst/>
              <a:rect l="l" t="t" r="r" b="b"/>
              <a:pathLst>
                <a:path w="10440372" h="5816470">
                  <a:moveTo>
                    <a:pt x="0" y="0"/>
                  </a:moveTo>
                  <a:lnTo>
                    <a:pt x="10440372" y="0"/>
                  </a:lnTo>
                  <a:lnTo>
                    <a:pt x="10440372" y="5816470"/>
                  </a:lnTo>
                  <a:lnTo>
                    <a:pt x="0" y="58164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19075"/>
              <a:ext cx="10440372" cy="60355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32"/>
                </a:lnSpc>
              </a:pPr>
              <a:r>
                <a:rPr lang="en-US" sz="7738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Quais são as leis que precisamos conhecer?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41" y="2054452"/>
            <a:ext cx="8495803" cy="8474563"/>
          </a:xfrm>
          <a:custGeom>
            <a:avLst/>
            <a:gdLst/>
            <a:ahLst/>
            <a:cxnLst/>
            <a:rect l="l" t="t" r="r" b="b"/>
            <a:pathLst>
              <a:path w="8495803" h="8474563">
                <a:moveTo>
                  <a:pt x="0" y="0"/>
                </a:moveTo>
                <a:lnTo>
                  <a:pt x="8495803" y="0"/>
                </a:lnTo>
                <a:lnTo>
                  <a:pt x="8495803" y="8474563"/>
                </a:lnTo>
                <a:lnTo>
                  <a:pt x="0" y="8474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2">
            <a:extLst>
              <a:ext uri="{FF2B5EF4-FFF2-40B4-BE49-F238E27FC236}">
                <a16:creationId xmlns:a16="http://schemas.microsoft.com/office/drawing/2014/main" id="{AD456573-2767-DB20-EB2C-9B2ECC48B62C}"/>
              </a:ext>
            </a:extLst>
          </p:cNvPr>
          <p:cNvSpPr/>
          <p:nvPr/>
        </p:nvSpPr>
        <p:spPr>
          <a:xfrm>
            <a:off x="2450194" y="951784"/>
            <a:ext cx="2812371" cy="1159211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824BF8FB-B4F4-F6CC-5B76-4901D8851A9A}"/>
              </a:ext>
            </a:extLst>
          </p:cNvPr>
          <p:cNvSpPr/>
          <p:nvPr/>
        </p:nvSpPr>
        <p:spPr>
          <a:xfrm>
            <a:off x="7056837" y="548565"/>
            <a:ext cx="5396771" cy="3831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Freeform 46"/>
          <p:cNvSpPr/>
          <p:nvPr/>
        </p:nvSpPr>
        <p:spPr>
          <a:xfrm rot="891064">
            <a:off x="5575082" y="1285351"/>
            <a:ext cx="1427548" cy="795259"/>
          </a:xfrm>
          <a:custGeom>
            <a:avLst/>
            <a:gdLst/>
            <a:ahLst/>
            <a:cxnLst/>
            <a:rect l="l" t="t" r="r" b="b"/>
            <a:pathLst>
              <a:path w="648087" h="199287">
                <a:moveTo>
                  <a:pt x="0" y="0"/>
                </a:moveTo>
                <a:lnTo>
                  <a:pt x="648087" y="0"/>
                </a:lnTo>
                <a:lnTo>
                  <a:pt x="648087" y="199286"/>
                </a:lnTo>
                <a:lnTo>
                  <a:pt x="0" y="1992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 rot="19187312" flipV="1">
            <a:off x="3725081" y="6985266"/>
            <a:ext cx="1494913" cy="895069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4390011" y="4654875"/>
            <a:ext cx="3157224" cy="1858497"/>
          </a:xfrm>
          <a:custGeom>
            <a:avLst/>
            <a:gdLst/>
            <a:ahLst/>
            <a:cxnLst/>
            <a:rect l="l" t="t" r="r" b="b"/>
            <a:pathLst>
              <a:path w="1925796" h="915212">
                <a:moveTo>
                  <a:pt x="0" y="0"/>
                </a:moveTo>
                <a:lnTo>
                  <a:pt x="1925796" y="0"/>
                </a:lnTo>
                <a:lnTo>
                  <a:pt x="1925796" y="915212"/>
                </a:lnTo>
                <a:lnTo>
                  <a:pt x="0" y="915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7312" t="-648359" r="-134394" b="-498807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7977647" y="797079"/>
            <a:ext cx="340073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  <a:spcBef>
                <a:spcPct val="0"/>
              </a:spcBef>
            </a:pPr>
            <a:r>
              <a:rPr lang="pt-BR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Política Nacional de Resíduos Sólidos - PNRS 12.305/2010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104729" y="1113646"/>
            <a:ext cx="3128087" cy="83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</a:t>
            </a:r>
          </a:p>
          <a:p>
            <a:pPr algn="ctr">
              <a:lnSpc>
                <a:spcPts val="2160"/>
              </a:lnSpc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(REEE)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ELETROELETRÔNICOS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345175" y="3985555"/>
            <a:ext cx="312808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atores</a:t>
            </a:r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1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endParaRPr lang="en-US" sz="1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7" name="Freeform 67"/>
          <p:cNvSpPr/>
          <p:nvPr/>
        </p:nvSpPr>
        <p:spPr>
          <a:xfrm>
            <a:off x="-19176193" y="-8055085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5F9E7CE8-4CAF-0F77-5542-DF308844299D}"/>
              </a:ext>
            </a:extLst>
          </p:cNvPr>
          <p:cNvSpPr/>
          <p:nvPr/>
        </p:nvSpPr>
        <p:spPr>
          <a:xfrm rot="10316317">
            <a:off x="12436707" y="1524159"/>
            <a:ext cx="1981321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12">
            <a:extLst>
              <a:ext uri="{FF2B5EF4-FFF2-40B4-BE49-F238E27FC236}">
                <a16:creationId xmlns:a16="http://schemas.microsoft.com/office/drawing/2014/main" id="{4D9EBCC1-F86B-51FC-6C82-BE356970E58C}"/>
              </a:ext>
            </a:extLst>
          </p:cNvPr>
          <p:cNvSpPr/>
          <p:nvPr/>
        </p:nvSpPr>
        <p:spPr>
          <a:xfrm>
            <a:off x="8333155" y="2616349"/>
            <a:ext cx="2869250" cy="1424432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r>
              <a:rPr lang="pt-BR" dirty="0">
                <a:highlight>
                  <a:srgbClr val="00FF00"/>
                </a:highlight>
              </a:rPr>
              <a:t>		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945085D9-9151-5534-EFF7-90F2DA65A444}"/>
              </a:ext>
            </a:extLst>
          </p:cNvPr>
          <p:cNvSpPr txBox="1"/>
          <p:nvPr/>
        </p:nvSpPr>
        <p:spPr>
          <a:xfrm>
            <a:off x="8497932" y="2793065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Responsabilidade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Compartilhada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vida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produtos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6" name="Freeform 12">
            <a:extLst>
              <a:ext uri="{FF2B5EF4-FFF2-40B4-BE49-F238E27FC236}">
                <a16:creationId xmlns:a16="http://schemas.microsoft.com/office/drawing/2014/main" id="{21A0061C-5C2C-2936-F23C-8F2755600D0C}"/>
              </a:ext>
            </a:extLst>
          </p:cNvPr>
          <p:cNvSpPr/>
          <p:nvPr/>
        </p:nvSpPr>
        <p:spPr>
          <a:xfrm>
            <a:off x="14675527" y="926380"/>
            <a:ext cx="2708822" cy="1301288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0" name="TextBox 14">
            <a:extLst>
              <a:ext uri="{FF2B5EF4-FFF2-40B4-BE49-F238E27FC236}">
                <a16:creationId xmlns:a16="http://schemas.microsoft.com/office/drawing/2014/main" id="{B039E801-4253-374A-6198-134F00CE602A}"/>
              </a:ext>
            </a:extLst>
          </p:cNvPr>
          <p:cNvSpPr txBox="1"/>
          <p:nvPr/>
        </p:nvSpPr>
        <p:spPr>
          <a:xfrm>
            <a:off x="14659217" y="1388027"/>
            <a:ext cx="270538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setorial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embalagem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geral</a:t>
            </a:r>
            <a:endParaRPr lang="en-US" sz="194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4" name="Freeform 57">
            <a:extLst>
              <a:ext uri="{FF2B5EF4-FFF2-40B4-BE49-F238E27FC236}">
                <a16:creationId xmlns:a16="http://schemas.microsoft.com/office/drawing/2014/main" id="{EB80D09B-E8F8-48E5-692F-6CFFB0B6247D}"/>
              </a:ext>
            </a:extLst>
          </p:cNvPr>
          <p:cNvSpPr/>
          <p:nvPr/>
        </p:nvSpPr>
        <p:spPr>
          <a:xfrm rot="16039807" flipV="1">
            <a:off x="15297945" y="2698130"/>
            <a:ext cx="1192982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12">
            <a:extLst>
              <a:ext uri="{FF2B5EF4-FFF2-40B4-BE49-F238E27FC236}">
                <a16:creationId xmlns:a16="http://schemas.microsoft.com/office/drawing/2014/main" id="{F93E701D-5EBD-A720-E2ED-B52F8AD924E8}"/>
              </a:ext>
            </a:extLst>
          </p:cNvPr>
          <p:cNvSpPr/>
          <p:nvPr/>
        </p:nvSpPr>
        <p:spPr>
          <a:xfrm>
            <a:off x="8330533" y="4193595"/>
            <a:ext cx="3088212" cy="1472649"/>
          </a:xfrm>
          <a:custGeom>
            <a:avLst/>
            <a:gdLst/>
            <a:ahLst/>
            <a:cxnLst/>
            <a:rect l="l" t="t" r="r" b="b"/>
            <a:pathLst>
              <a:path w="964492" h="380092">
                <a:moveTo>
                  <a:pt x="0" y="0"/>
                </a:moveTo>
                <a:lnTo>
                  <a:pt x="964492" y="0"/>
                </a:lnTo>
                <a:lnTo>
                  <a:pt x="964492" y="380092"/>
                </a:lnTo>
                <a:lnTo>
                  <a:pt x="0" y="3800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pt-BR" dirty="0">
              <a:highlight>
                <a:srgbClr val="00FF00"/>
              </a:highlight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860C0FED-67B5-04FD-E142-67935C500F38}"/>
              </a:ext>
            </a:extLst>
          </p:cNvPr>
          <p:cNvSpPr txBox="1"/>
          <p:nvPr/>
        </p:nvSpPr>
        <p:spPr>
          <a:xfrm>
            <a:off x="8694557" y="4366774"/>
            <a:ext cx="236016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4"/>
              </a:lnSpc>
              <a:spcBef>
                <a:spcPct val="0"/>
              </a:spcBef>
            </a:pP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Acordo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setoriais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Compromisso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194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decreto</a:t>
            </a:r>
            <a:r>
              <a: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LR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B475B24-6287-E33F-1626-3531966F76BE}"/>
              </a:ext>
            </a:extLst>
          </p:cNvPr>
          <p:cNvGrpSpPr/>
          <p:nvPr/>
        </p:nvGrpSpPr>
        <p:grpSpPr>
          <a:xfrm>
            <a:off x="8742674" y="6034131"/>
            <a:ext cx="2511570" cy="1419454"/>
            <a:chOff x="0" y="0"/>
            <a:chExt cx="2593949" cy="1213016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16123A9-DE70-6013-A50C-2A8694551E81}"/>
                </a:ext>
              </a:extLst>
            </p:cNvPr>
            <p:cNvGrpSpPr/>
            <p:nvPr/>
          </p:nvGrpSpPr>
          <p:grpSpPr>
            <a:xfrm>
              <a:off x="0" y="0"/>
              <a:ext cx="2593949" cy="1213016"/>
              <a:chOff x="0" y="0"/>
              <a:chExt cx="812800" cy="38009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4D859D2C-9CDC-0C9D-1041-D6E468F0F4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092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  <p:txBody>
              <a:bodyPr/>
              <a:lstStyle/>
              <a:p>
                <a:endParaRPr lang="pt-BR" dirty="0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9C683D4-B91D-DAAC-5D5A-0C499DA22B69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4A73018-DED7-62CB-3F28-80F81F040E8C}"/>
                </a:ext>
              </a:extLst>
            </p:cNvPr>
            <p:cNvSpPr txBox="1"/>
            <p:nvPr/>
          </p:nvSpPr>
          <p:spPr>
            <a:xfrm>
              <a:off x="312019" y="117680"/>
              <a:ext cx="2175548" cy="821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Planares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2509"/>
                </a:lnSpc>
                <a:spcBef>
                  <a:spcPct val="0"/>
                </a:spcBef>
              </a:pPr>
              <a:r>
                <a:rPr lang="en-US" sz="2091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Decretro</a:t>
              </a:r>
              <a:r>
                <a:rPr lang="en-US" sz="2091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nº 11.043/2022</a:t>
              </a:r>
            </a:p>
          </p:txBody>
        </p:sp>
      </p:grpSp>
      <p:grpSp>
        <p:nvGrpSpPr>
          <p:cNvPr id="78" name="Group 10">
            <a:extLst>
              <a:ext uri="{FF2B5EF4-FFF2-40B4-BE49-F238E27FC236}">
                <a16:creationId xmlns:a16="http://schemas.microsoft.com/office/drawing/2014/main" id="{A0A880DF-78EE-4BFD-940B-BDA85BCEF3A2}"/>
              </a:ext>
            </a:extLst>
          </p:cNvPr>
          <p:cNvGrpSpPr/>
          <p:nvPr/>
        </p:nvGrpSpPr>
        <p:grpSpPr>
          <a:xfrm>
            <a:off x="4178008" y="4509430"/>
            <a:ext cx="2308542" cy="909762"/>
            <a:chOff x="0" y="0"/>
            <a:chExt cx="3078056" cy="1213016"/>
          </a:xfrm>
        </p:grpSpPr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3F0A5A69-36D1-3DE5-450D-0BBDB2AB0BB5}"/>
                </a:ext>
              </a:extLst>
            </p:cNvPr>
            <p:cNvGrpSpPr/>
            <p:nvPr/>
          </p:nvGrpSpPr>
          <p:grpSpPr>
            <a:xfrm>
              <a:off x="0" y="0"/>
              <a:ext cx="3078056" cy="1213016"/>
              <a:chOff x="0" y="0"/>
              <a:chExt cx="964492" cy="380092"/>
            </a:xfrm>
          </p:grpSpPr>
          <p:sp>
            <p:nvSpPr>
              <p:cNvPr id="81" name="Freeform 12">
                <a:extLst>
                  <a:ext uri="{FF2B5EF4-FFF2-40B4-BE49-F238E27FC236}">
                    <a16:creationId xmlns:a16="http://schemas.microsoft.com/office/drawing/2014/main" id="{061D9EA6-CCC8-03FA-756F-1411A43521CF}"/>
                  </a:ext>
                </a:extLst>
              </p:cNvPr>
              <p:cNvSpPr/>
              <p:nvPr/>
            </p:nvSpPr>
            <p:spPr>
              <a:xfrm>
                <a:off x="0" y="0"/>
                <a:ext cx="964492" cy="380092"/>
              </a:xfrm>
              <a:custGeom>
                <a:avLst/>
                <a:gdLst/>
                <a:ahLst/>
                <a:cxnLst/>
                <a:rect l="l" t="t" r="r" b="b"/>
                <a:pathLst>
                  <a:path w="964492" h="380092">
                    <a:moveTo>
                      <a:pt x="0" y="0"/>
                    </a:moveTo>
                    <a:lnTo>
                      <a:pt x="964492" y="0"/>
                    </a:lnTo>
                    <a:lnTo>
                      <a:pt x="964492" y="380092"/>
                    </a:lnTo>
                    <a:lnTo>
                      <a:pt x="0" y="380092"/>
                    </a:lnTo>
                    <a:close/>
                  </a:path>
                </a:pathLst>
              </a:custGeom>
              <a:solidFill>
                <a:srgbClr val="FCCE6D"/>
              </a:solidFill>
            </p:spPr>
          </p:sp>
          <p:sp>
            <p:nvSpPr>
              <p:cNvPr id="82" name="TextBox 13">
                <a:extLst>
                  <a:ext uri="{FF2B5EF4-FFF2-40B4-BE49-F238E27FC236}">
                    <a16:creationId xmlns:a16="http://schemas.microsoft.com/office/drawing/2014/main" id="{820C8397-98EE-4876-9CD8-D8BC7021DE90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964492" cy="3991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60"/>
                  </a:lnSpc>
                </a:pPr>
                <a:endParaRPr/>
              </a:p>
            </p:txBody>
          </p:sp>
        </p:grpSp>
        <p:sp>
          <p:nvSpPr>
            <p:cNvPr id="80" name="TextBox 14">
              <a:extLst>
                <a:ext uri="{FF2B5EF4-FFF2-40B4-BE49-F238E27FC236}">
                  <a16:creationId xmlns:a16="http://schemas.microsoft.com/office/drawing/2014/main" id="{C7956666-9EDE-CA5F-3BBA-81194B01A003}"/>
                </a:ext>
              </a:extLst>
            </p:cNvPr>
            <p:cNvSpPr txBox="1"/>
            <p:nvPr/>
          </p:nvSpPr>
          <p:spPr>
            <a:xfrm>
              <a:off x="0" y="193927"/>
              <a:ext cx="3078056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  <a:spcBef>
                  <a:spcPct val="0"/>
                </a:spcBef>
              </a:pP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Participação</a:t>
              </a:r>
              <a:r>
                <a:rPr lang="en-US" sz="194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dos </a:t>
              </a:r>
              <a:r>
                <a:rPr lang="en-US" sz="1945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catadores</a:t>
              </a:r>
              <a:endParaRPr lang="en-US" sz="194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9060D89F-7B4F-E024-93D0-7D6BBFE6A059}"/>
              </a:ext>
            </a:extLst>
          </p:cNvPr>
          <p:cNvSpPr txBox="1"/>
          <p:nvPr/>
        </p:nvSpPr>
        <p:spPr>
          <a:xfrm>
            <a:off x="709942" y="8031972"/>
            <a:ext cx="4863989" cy="1997085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menciona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explicitamente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participação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dos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catadores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no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reversa</a:t>
            </a:r>
            <a:r>
              <a:rPr lang="en-US" sz="2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REEE</a:t>
            </a: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8" name="Picture 4" descr="🌍✨ Quer fazer parte de uma revolução verde? Venha descobrir tudo o que  conquistamos na CENTCOOP entre março de 2021 e março de 2025! Neste vídeo,  vamos compartilhar momentos inspiradores de transformação,">
            <a:extLst>
              <a:ext uri="{FF2B5EF4-FFF2-40B4-BE49-F238E27FC236}">
                <a16:creationId xmlns:a16="http://schemas.microsoft.com/office/drawing/2014/main" id="{B1878B96-79EF-089A-6BD0-00A319C4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2" y="3675360"/>
            <a:ext cx="3244003" cy="21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62">
            <a:extLst>
              <a:ext uri="{FF2B5EF4-FFF2-40B4-BE49-F238E27FC236}">
                <a16:creationId xmlns:a16="http://schemas.microsoft.com/office/drawing/2014/main" id="{611D3256-A7DF-6230-320F-F9B5AB9AA526}"/>
              </a:ext>
            </a:extLst>
          </p:cNvPr>
          <p:cNvSpPr txBox="1"/>
          <p:nvPr/>
        </p:nvSpPr>
        <p:spPr>
          <a:xfrm>
            <a:off x="7583403" y="7617905"/>
            <a:ext cx="7504068" cy="258532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/>
              <a:t>...Cap. X- Art. 37. As cooperativas poderão integrar o sistema de logística reversa de que trata este Decreto:</a:t>
            </a:r>
          </a:p>
          <a:p>
            <a:r>
              <a:rPr lang="pt-BR" sz="2400" dirty="0"/>
              <a:t>I - desde que sejam legalmente constituídas e habilitadas; e</a:t>
            </a:r>
          </a:p>
          <a:p>
            <a:r>
              <a:rPr lang="pt-BR" sz="2400" dirty="0"/>
              <a:t>II - por meio de instrumento legal firmado entre a cooperativa ou a associação e as empresas ou entidades gestoras, para prestação dos serviços, na forma da legislação. </a:t>
            </a:r>
          </a:p>
        </p:txBody>
      </p:sp>
      <p:sp>
        <p:nvSpPr>
          <p:cNvPr id="3" name="Freeform 57">
            <a:extLst>
              <a:ext uri="{FF2B5EF4-FFF2-40B4-BE49-F238E27FC236}">
                <a16:creationId xmlns:a16="http://schemas.microsoft.com/office/drawing/2014/main" id="{51A24148-13E8-6847-2DFF-2E34660ECCC9}"/>
              </a:ext>
            </a:extLst>
          </p:cNvPr>
          <p:cNvSpPr/>
          <p:nvPr/>
        </p:nvSpPr>
        <p:spPr>
          <a:xfrm rot="1813586" flipV="1">
            <a:off x="6556138" y="5586084"/>
            <a:ext cx="1787980" cy="759343"/>
          </a:xfrm>
          <a:custGeom>
            <a:avLst/>
            <a:gdLst/>
            <a:ahLst/>
            <a:cxnLst/>
            <a:rect l="l" t="t" r="r" b="b"/>
            <a:pathLst>
              <a:path w="717804" h="220725">
                <a:moveTo>
                  <a:pt x="0" y="220724"/>
                </a:moveTo>
                <a:lnTo>
                  <a:pt x="717804" y="220724"/>
                </a:lnTo>
                <a:lnTo>
                  <a:pt x="717804" y="0"/>
                </a:lnTo>
                <a:lnTo>
                  <a:pt x="0" y="0"/>
                </a:lnTo>
                <a:lnTo>
                  <a:pt x="0" y="22072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9">
            <a:extLst>
              <a:ext uri="{FF2B5EF4-FFF2-40B4-BE49-F238E27FC236}">
                <a16:creationId xmlns:a16="http://schemas.microsoft.com/office/drawing/2014/main" id="{ADF3FA3E-8F75-5A1A-3F4F-4A7E33317D3D}"/>
              </a:ext>
            </a:extLst>
          </p:cNvPr>
          <p:cNvSpPr/>
          <p:nvPr/>
        </p:nvSpPr>
        <p:spPr>
          <a:xfrm rot="11502961">
            <a:off x="5823475" y="8863481"/>
            <a:ext cx="1528420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43DE-F9E4-C52A-D51A-345EF803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>
            <a:extLst>
              <a:ext uri="{FF2B5EF4-FFF2-40B4-BE49-F238E27FC236}">
                <a16:creationId xmlns:a16="http://schemas.microsoft.com/office/drawing/2014/main" id="{FB1BA021-B514-48A9-AA8A-7935754B48DB}"/>
              </a:ext>
            </a:extLst>
          </p:cNvPr>
          <p:cNvGrpSpPr/>
          <p:nvPr/>
        </p:nvGrpSpPr>
        <p:grpSpPr>
          <a:xfrm>
            <a:off x="2786381" y="879352"/>
            <a:ext cx="5243489" cy="4201452"/>
            <a:chOff x="0" y="0"/>
            <a:chExt cx="6399062" cy="44953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B17BC-21B7-9496-1F9A-43BBD7AB235A}"/>
                </a:ext>
              </a:extLst>
            </p:cNvPr>
            <p:cNvSpPr/>
            <p:nvPr/>
          </p:nvSpPr>
          <p:spPr>
            <a:xfrm>
              <a:off x="0" y="0"/>
              <a:ext cx="6399062" cy="4495341"/>
            </a:xfrm>
            <a:custGeom>
              <a:avLst/>
              <a:gdLst/>
              <a:ahLst/>
              <a:cxnLst/>
              <a:rect l="l" t="t" r="r" b="b"/>
              <a:pathLst>
                <a:path w="6399062" h="4495341">
                  <a:moveTo>
                    <a:pt x="0" y="0"/>
                  </a:moveTo>
                  <a:lnTo>
                    <a:pt x="6399062" y="0"/>
                  </a:lnTo>
                  <a:lnTo>
                    <a:pt x="6399062" y="4495341"/>
                  </a:lnTo>
                  <a:lnTo>
                    <a:pt x="0" y="449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39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9F1ECC0-D629-3464-883A-CC07692BE0ED}"/>
                </a:ext>
              </a:extLst>
            </p:cNvPr>
            <p:cNvSpPr/>
            <p:nvPr/>
          </p:nvSpPr>
          <p:spPr>
            <a:xfrm>
              <a:off x="1923274" y="551723"/>
              <a:ext cx="563528" cy="704410"/>
            </a:xfrm>
            <a:custGeom>
              <a:avLst/>
              <a:gdLst/>
              <a:ahLst/>
              <a:cxnLst/>
              <a:rect l="l" t="t" r="r" b="b"/>
              <a:pathLst>
                <a:path w="563528" h="704410">
                  <a:moveTo>
                    <a:pt x="0" y="0"/>
                  </a:moveTo>
                  <a:lnTo>
                    <a:pt x="563528" y="0"/>
                  </a:lnTo>
                  <a:lnTo>
                    <a:pt x="563528" y="704409"/>
                  </a:lnTo>
                  <a:lnTo>
                    <a:pt x="0" y="704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C9CE793-AD41-A386-06DA-CDAF2A193240}"/>
                </a:ext>
              </a:extLst>
            </p:cNvPr>
            <p:cNvSpPr/>
            <p:nvPr/>
          </p:nvSpPr>
          <p:spPr>
            <a:xfrm>
              <a:off x="3687740" y="620109"/>
              <a:ext cx="773612" cy="567638"/>
            </a:xfrm>
            <a:custGeom>
              <a:avLst/>
              <a:gdLst/>
              <a:ahLst/>
              <a:cxnLst/>
              <a:rect l="l" t="t" r="r" b="b"/>
              <a:pathLst>
                <a:path w="773612" h="567638">
                  <a:moveTo>
                    <a:pt x="0" y="0"/>
                  </a:moveTo>
                  <a:lnTo>
                    <a:pt x="773612" y="0"/>
                  </a:lnTo>
                  <a:lnTo>
                    <a:pt x="773612" y="567638"/>
                  </a:lnTo>
                  <a:lnTo>
                    <a:pt x="0" y="56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3BD7A4F-5145-D2E1-BE04-02C2BAE43B88}"/>
                </a:ext>
              </a:extLst>
            </p:cNvPr>
            <p:cNvSpPr/>
            <p:nvPr/>
          </p:nvSpPr>
          <p:spPr>
            <a:xfrm>
              <a:off x="4962856" y="1739142"/>
              <a:ext cx="835770" cy="511909"/>
            </a:xfrm>
            <a:custGeom>
              <a:avLst/>
              <a:gdLst/>
              <a:ahLst/>
              <a:cxnLst/>
              <a:rect l="l" t="t" r="r" b="b"/>
              <a:pathLst>
                <a:path w="835770" h="511909">
                  <a:moveTo>
                    <a:pt x="0" y="0"/>
                  </a:moveTo>
                  <a:lnTo>
                    <a:pt x="835769" y="0"/>
                  </a:lnTo>
                  <a:lnTo>
                    <a:pt x="835769" y="511908"/>
                  </a:lnTo>
                  <a:lnTo>
                    <a:pt x="0" y="51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D1D5717-06A9-F9A0-1765-E50004866B8F}"/>
                </a:ext>
              </a:extLst>
            </p:cNvPr>
            <p:cNvSpPr/>
            <p:nvPr/>
          </p:nvSpPr>
          <p:spPr>
            <a:xfrm>
              <a:off x="1100781" y="2728378"/>
              <a:ext cx="727934" cy="688808"/>
            </a:xfrm>
            <a:custGeom>
              <a:avLst/>
              <a:gdLst/>
              <a:ahLst/>
              <a:cxnLst/>
              <a:rect l="l" t="t" r="r" b="b"/>
              <a:pathLst>
                <a:path w="727934" h="688808">
                  <a:moveTo>
                    <a:pt x="0" y="0"/>
                  </a:moveTo>
                  <a:lnTo>
                    <a:pt x="727935" y="0"/>
                  </a:lnTo>
                  <a:lnTo>
                    <a:pt x="727935" y="688808"/>
                  </a:lnTo>
                  <a:lnTo>
                    <a:pt x="0" y="68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18A4591-7C26-2B21-D5BC-BBAF3CE96D93}"/>
                </a:ext>
              </a:extLst>
            </p:cNvPr>
            <p:cNvSpPr/>
            <p:nvPr/>
          </p:nvSpPr>
          <p:spPr>
            <a:xfrm>
              <a:off x="2956577" y="2922720"/>
              <a:ext cx="304854" cy="435506"/>
            </a:xfrm>
            <a:custGeom>
              <a:avLst/>
              <a:gdLst/>
              <a:ahLst/>
              <a:cxnLst/>
              <a:rect l="l" t="t" r="r" b="b"/>
              <a:pathLst>
                <a:path w="304854" h="435506">
                  <a:moveTo>
                    <a:pt x="0" y="0"/>
                  </a:moveTo>
                  <a:lnTo>
                    <a:pt x="304855" y="0"/>
                  </a:lnTo>
                  <a:lnTo>
                    <a:pt x="304855" y="435507"/>
                  </a:lnTo>
                  <a:lnTo>
                    <a:pt x="0" y="43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F0D9B27-F72C-B56D-8335-67C1E42847AD}"/>
                </a:ext>
              </a:extLst>
            </p:cNvPr>
            <p:cNvSpPr/>
            <p:nvPr/>
          </p:nvSpPr>
          <p:spPr>
            <a:xfrm>
              <a:off x="4642838" y="2728378"/>
              <a:ext cx="521873" cy="915567"/>
            </a:xfrm>
            <a:custGeom>
              <a:avLst/>
              <a:gdLst/>
              <a:ahLst/>
              <a:cxnLst/>
              <a:rect l="l" t="t" r="r" b="b"/>
              <a:pathLst>
                <a:path w="521873" h="915567">
                  <a:moveTo>
                    <a:pt x="0" y="0"/>
                  </a:moveTo>
                  <a:lnTo>
                    <a:pt x="521873" y="0"/>
                  </a:lnTo>
                  <a:lnTo>
                    <a:pt x="521873" y="915567"/>
                  </a:lnTo>
                  <a:lnTo>
                    <a:pt x="0" y="91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05875A0-B0E1-8BBD-8CF6-8AEF88ED7FB3}"/>
                </a:ext>
              </a:extLst>
            </p:cNvPr>
            <p:cNvSpPr/>
            <p:nvPr/>
          </p:nvSpPr>
          <p:spPr>
            <a:xfrm>
              <a:off x="4806589" y="3054335"/>
              <a:ext cx="237624" cy="172277"/>
            </a:xfrm>
            <a:custGeom>
              <a:avLst/>
              <a:gdLst/>
              <a:ahLst/>
              <a:cxnLst/>
              <a:rect l="l" t="t" r="r" b="b"/>
              <a:pathLst>
                <a:path w="237624" h="172277">
                  <a:moveTo>
                    <a:pt x="0" y="0"/>
                  </a:moveTo>
                  <a:lnTo>
                    <a:pt x="237624" y="0"/>
                  </a:lnTo>
                  <a:lnTo>
                    <a:pt x="237624" y="172277"/>
                  </a:lnTo>
                  <a:lnTo>
                    <a:pt x="0" y="172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113D2D-B6D4-5C9E-2ECE-2E817441CCFE}"/>
                </a:ext>
              </a:extLst>
            </p:cNvPr>
            <p:cNvSpPr/>
            <p:nvPr/>
          </p:nvSpPr>
          <p:spPr>
            <a:xfrm>
              <a:off x="4675113" y="2820508"/>
              <a:ext cx="262953" cy="319965"/>
            </a:xfrm>
            <a:custGeom>
              <a:avLst/>
              <a:gdLst/>
              <a:ahLst/>
              <a:cxnLst/>
              <a:rect l="l" t="t" r="r" b="b"/>
              <a:pathLst>
                <a:path w="262953" h="319965">
                  <a:moveTo>
                    <a:pt x="0" y="0"/>
                  </a:moveTo>
                  <a:lnTo>
                    <a:pt x="262953" y="0"/>
                  </a:lnTo>
                  <a:lnTo>
                    <a:pt x="262953" y="319966"/>
                  </a:lnTo>
                  <a:lnTo>
                    <a:pt x="0" y="31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F5267C1-BAC5-48F7-5ECD-B5A85F5AEF4B}"/>
                </a:ext>
              </a:extLst>
            </p:cNvPr>
            <p:cNvSpPr/>
            <p:nvPr/>
          </p:nvSpPr>
          <p:spPr>
            <a:xfrm>
              <a:off x="4293941" y="3116803"/>
              <a:ext cx="255664" cy="527142"/>
            </a:xfrm>
            <a:custGeom>
              <a:avLst/>
              <a:gdLst/>
              <a:ahLst/>
              <a:cxnLst/>
              <a:rect l="l" t="t" r="r" b="b"/>
              <a:pathLst>
                <a:path w="255664" h="527142">
                  <a:moveTo>
                    <a:pt x="0" y="0"/>
                  </a:moveTo>
                  <a:lnTo>
                    <a:pt x="255664" y="0"/>
                  </a:lnTo>
                  <a:lnTo>
                    <a:pt x="255664" y="527142"/>
                  </a:lnTo>
                  <a:lnTo>
                    <a:pt x="0" y="527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3E0B36A-6D75-28B4-A4DC-98D0A5AC5124}"/>
                </a:ext>
              </a:extLst>
            </p:cNvPr>
            <p:cNvSpPr/>
            <p:nvPr/>
          </p:nvSpPr>
          <p:spPr>
            <a:xfrm>
              <a:off x="4332412" y="3168552"/>
              <a:ext cx="159948" cy="389254"/>
            </a:xfrm>
            <a:custGeom>
              <a:avLst/>
              <a:gdLst/>
              <a:ahLst/>
              <a:cxnLst/>
              <a:rect l="l" t="t" r="r" b="b"/>
              <a:pathLst>
                <a:path w="159948" h="389254">
                  <a:moveTo>
                    <a:pt x="0" y="0"/>
                  </a:moveTo>
                  <a:lnTo>
                    <a:pt x="159948" y="0"/>
                  </a:lnTo>
                  <a:lnTo>
                    <a:pt x="159948" y="389254"/>
                  </a:lnTo>
                  <a:lnTo>
                    <a:pt x="0" y="389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2EC6A2D-1619-EDFD-05EA-7C5C515704CE}"/>
                </a:ext>
              </a:extLst>
            </p:cNvPr>
            <p:cNvSpPr/>
            <p:nvPr/>
          </p:nvSpPr>
          <p:spPr>
            <a:xfrm>
              <a:off x="484976" y="1349049"/>
              <a:ext cx="684825" cy="707830"/>
            </a:xfrm>
            <a:custGeom>
              <a:avLst/>
              <a:gdLst/>
              <a:ahLst/>
              <a:cxnLst/>
              <a:rect l="l" t="t" r="r" b="b"/>
              <a:pathLst>
                <a:path w="684825" h="707830">
                  <a:moveTo>
                    <a:pt x="0" y="0"/>
                  </a:moveTo>
                  <a:lnTo>
                    <a:pt x="684825" y="0"/>
                  </a:lnTo>
                  <a:lnTo>
                    <a:pt x="684825" y="707830"/>
                  </a:lnTo>
                  <a:lnTo>
                    <a:pt x="0" y="707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B6CE584-CB13-126E-ECE7-0EDAE164261F}"/>
                </a:ext>
              </a:extLst>
            </p:cNvPr>
            <p:cNvSpPr/>
            <p:nvPr/>
          </p:nvSpPr>
          <p:spPr>
            <a:xfrm rot="3697883">
              <a:off x="633495" y="938044"/>
              <a:ext cx="335656" cy="499406"/>
            </a:xfrm>
            <a:custGeom>
              <a:avLst/>
              <a:gdLst/>
              <a:ahLst/>
              <a:cxnLst/>
              <a:rect l="l" t="t" r="r" b="b"/>
              <a:pathLst>
                <a:path w="335656" h="499406">
                  <a:moveTo>
                    <a:pt x="0" y="0"/>
                  </a:moveTo>
                  <a:lnTo>
                    <a:pt x="335656" y="0"/>
                  </a:lnTo>
                  <a:lnTo>
                    <a:pt x="335656" y="499405"/>
                  </a:lnTo>
                  <a:lnTo>
                    <a:pt x="0" y="49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59BE08E-8251-96E8-D875-BA1F9B1EB422}"/>
                </a:ext>
              </a:extLst>
            </p:cNvPr>
            <p:cNvSpPr/>
            <p:nvPr/>
          </p:nvSpPr>
          <p:spPr>
            <a:xfrm rot="-10800000">
              <a:off x="2788621" y="3417186"/>
              <a:ext cx="626191" cy="385107"/>
            </a:xfrm>
            <a:custGeom>
              <a:avLst/>
              <a:gdLst/>
              <a:ahLst/>
              <a:cxnLst/>
              <a:rect l="l" t="t" r="r" b="b"/>
              <a:pathLst>
                <a:path w="626191" h="385107">
                  <a:moveTo>
                    <a:pt x="0" y="0"/>
                  </a:moveTo>
                  <a:lnTo>
                    <a:pt x="626190" y="0"/>
                  </a:lnTo>
                  <a:lnTo>
                    <a:pt x="626190" y="385107"/>
                  </a:lnTo>
                  <a:lnTo>
                    <a:pt x="0" y="385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3D996C0F-A4FB-00FE-8834-232D9FEF08EA}"/>
                </a:ext>
              </a:extLst>
            </p:cNvPr>
            <p:cNvSpPr/>
            <p:nvPr/>
          </p:nvSpPr>
          <p:spPr>
            <a:xfrm>
              <a:off x="2968729" y="3466249"/>
              <a:ext cx="280551" cy="286980"/>
            </a:xfrm>
            <a:custGeom>
              <a:avLst/>
              <a:gdLst/>
              <a:ahLst/>
              <a:cxnLst/>
              <a:rect l="l" t="t" r="r" b="b"/>
              <a:pathLst>
                <a:path w="280551" h="286980">
                  <a:moveTo>
                    <a:pt x="0" y="0"/>
                  </a:moveTo>
                  <a:lnTo>
                    <a:pt x="280551" y="0"/>
                  </a:lnTo>
                  <a:lnTo>
                    <a:pt x="280551" y="286980"/>
                  </a:lnTo>
                  <a:lnTo>
                    <a:pt x="0" y="28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EF60B7C-A646-1F6F-664A-38F803EC0122}"/>
                </a:ext>
              </a:extLst>
            </p:cNvPr>
            <p:cNvSpPr/>
            <p:nvPr/>
          </p:nvSpPr>
          <p:spPr>
            <a:xfrm rot="-10097251">
              <a:off x="1963474" y="3344113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B72DBD-2C6F-6B66-5991-0C40DD0A776A}"/>
                </a:ext>
              </a:extLst>
            </p:cNvPr>
            <p:cNvSpPr/>
            <p:nvPr/>
          </p:nvSpPr>
          <p:spPr>
            <a:xfrm rot="9956195">
              <a:off x="3635555" y="3353105"/>
              <a:ext cx="483128" cy="146146"/>
            </a:xfrm>
            <a:custGeom>
              <a:avLst/>
              <a:gdLst/>
              <a:ahLst/>
              <a:cxnLst/>
              <a:rect l="l" t="t" r="r" b="b"/>
              <a:pathLst>
                <a:path w="483128" h="146146">
                  <a:moveTo>
                    <a:pt x="0" y="0"/>
                  </a:moveTo>
                  <a:lnTo>
                    <a:pt x="483128" y="0"/>
                  </a:lnTo>
                  <a:lnTo>
                    <a:pt x="483128" y="146146"/>
                  </a:lnTo>
                  <a:lnTo>
                    <a:pt x="0" y="14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6C5909C-EC15-836F-1189-EE1AED6826B3}"/>
                </a:ext>
              </a:extLst>
            </p:cNvPr>
            <p:cNvSpPr/>
            <p:nvPr/>
          </p:nvSpPr>
          <p:spPr>
            <a:xfrm rot="7623148">
              <a:off x="5133408" y="2527837"/>
              <a:ext cx="401236" cy="121374"/>
            </a:xfrm>
            <a:custGeom>
              <a:avLst/>
              <a:gdLst/>
              <a:ahLst/>
              <a:cxnLst/>
              <a:rect l="l" t="t" r="r" b="b"/>
              <a:pathLst>
                <a:path w="401236" h="121374">
                  <a:moveTo>
                    <a:pt x="0" y="0"/>
                  </a:moveTo>
                  <a:lnTo>
                    <a:pt x="401236" y="0"/>
                  </a:lnTo>
                  <a:lnTo>
                    <a:pt x="401236" y="121374"/>
                  </a:lnTo>
                  <a:lnTo>
                    <a:pt x="0" y="1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AutoShape 34">
              <a:extLst>
                <a:ext uri="{FF2B5EF4-FFF2-40B4-BE49-F238E27FC236}">
                  <a16:creationId xmlns:a16="http://schemas.microsoft.com/office/drawing/2014/main" id="{0809250B-6D3F-2695-84F8-ED4DF1F8C4BB}"/>
                </a:ext>
              </a:extLst>
            </p:cNvPr>
            <p:cNvSpPr/>
            <p:nvPr/>
          </p:nvSpPr>
          <p:spPr>
            <a:xfrm flipV="1">
              <a:off x="2691074" y="3417186"/>
              <a:ext cx="133489" cy="138575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5" name="AutoShape 35">
              <a:extLst>
                <a:ext uri="{FF2B5EF4-FFF2-40B4-BE49-F238E27FC236}">
                  <a16:creationId xmlns:a16="http://schemas.microsoft.com/office/drawing/2014/main" id="{61250A99-89CD-B16D-A8C0-4DFDAC88D0AA}"/>
                </a:ext>
              </a:extLst>
            </p:cNvPr>
            <p:cNvSpPr/>
            <p:nvPr/>
          </p:nvSpPr>
          <p:spPr>
            <a:xfrm flipH="1" flipV="1">
              <a:off x="3392979" y="3421815"/>
              <a:ext cx="93912" cy="145422"/>
            </a:xfrm>
            <a:prstGeom prst="line">
              <a:avLst/>
            </a:prstGeom>
            <a:ln w="17066" cap="flat">
              <a:solidFill>
                <a:srgbClr val="53813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6A1D6D26-FE99-8ECD-9F62-D7FD0002CD29}"/>
                </a:ext>
              </a:extLst>
            </p:cNvPr>
            <p:cNvSpPr txBox="1"/>
            <p:nvPr/>
          </p:nvSpPr>
          <p:spPr>
            <a:xfrm>
              <a:off x="1880720" y="337545"/>
              <a:ext cx="70586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FABRICAÇÃO</a:t>
              </a: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E5563943-BC8E-620C-2472-FC816EDDD917}"/>
                </a:ext>
              </a:extLst>
            </p:cNvPr>
            <p:cNvSpPr txBox="1"/>
            <p:nvPr/>
          </p:nvSpPr>
          <p:spPr>
            <a:xfrm>
              <a:off x="3592876" y="379872"/>
              <a:ext cx="1072647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COMERCIALIZAÇÃO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57A3D0F-AB3C-4B97-50FD-8FA3BBA6922E}"/>
                </a:ext>
              </a:extLst>
            </p:cNvPr>
            <p:cNvSpPr txBox="1"/>
            <p:nvPr/>
          </p:nvSpPr>
          <p:spPr>
            <a:xfrm>
              <a:off x="4962856" y="145750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USO</a:t>
              </a:r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37421237-A6D8-405C-9C66-3AEB70963E8B}"/>
                </a:ext>
              </a:extLst>
            </p:cNvPr>
            <p:cNvSpPr txBox="1"/>
            <p:nvPr/>
          </p:nvSpPr>
          <p:spPr>
            <a:xfrm>
              <a:off x="4284795" y="3702556"/>
              <a:ext cx="917051" cy="142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DESCARTE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C04655DB-601B-8DAA-6501-21FA89512E6E}"/>
                </a:ext>
              </a:extLst>
            </p:cNvPr>
            <p:cNvSpPr txBox="1"/>
            <p:nvPr/>
          </p:nvSpPr>
          <p:spPr>
            <a:xfrm>
              <a:off x="2586587" y="3826290"/>
              <a:ext cx="1137915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PONTO DE ENTREGA VOLUNTÁRIA</a:t>
              </a:r>
            </a:p>
          </p:txBody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E8E1DD8D-9E7F-F3C5-923F-5049D3B2C82A}"/>
                </a:ext>
              </a:extLst>
            </p:cNvPr>
            <p:cNvSpPr txBox="1"/>
            <p:nvPr/>
          </p:nvSpPr>
          <p:spPr>
            <a:xfrm>
              <a:off x="1006223" y="3490496"/>
              <a:ext cx="917051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COLETA E </a:t>
              </a:r>
            </a:p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Semi-Bold"/>
                  <a:ea typeface="Open Sans Semi-Bold"/>
                  <a:cs typeface="Open Sans Semi-Bold"/>
                  <a:sym typeface="Open Sans Semi-Bold"/>
                </a:rPr>
                <a:t>RECICLAGEM</a:t>
              </a:r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A46B9E47-6B8B-1A26-6AC0-FAAEFCCB6B48}"/>
                </a:ext>
              </a:extLst>
            </p:cNvPr>
            <p:cNvSpPr txBox="1"/>
            <p:nvPr/>
          </p:nvSpPr>
          <p:spPr>
            <a:xfrm>
              <a:off x="297065" y="2054923"/>
              <a:ext cx="1167684" cy="287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"/>
                </a:lnSpc>
              </a:pPr>
              <a:r>
                <a:rPr lang="en-US" sz="629" b="1">
                  <a:solidFill>
                    <a:srgbClr val="103D7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MATÉRIA PRIMA PARA CADEIA PRODUTIVA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584EB315-D88F-0064-A2AB-704275176073}"/>
                </a:ext>
              </a:extLst>
            </p:cNvPr>
            <p:cNvSpPr txBox="1"/>
            <p:nvPr/>
          </p:nvSpPr>
          <p:spPr>
            <a:xfrm>
              <a:off x="1903743" y="1509848"/>
              <a:ext cx="2691074" cy="1003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LOGÍSTICA REVERSA</a:t>
              </a:r>
            </a:p>
            <a:p>
              <a:pPr algn="ctr">
                <a:lnSpc>
                  <a:spcPts val="2020"/>
                </a:lnSpc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DECRETO FEDERAL</a:t>
              </a:r>
            </a:p>
            <a:p>
              <a:pPr algn="ctr">
                <a:lnSpc>
                  <a:spcPts val="2020"/>
                </a:lnSpc>
                <a:spcBef>
                  <a:spcPct val="0"/>
                </a:spcBef>
              </a:pPr>
              <a:r>
                <a:rPr lang="en-US" sz="1443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10.240/2020</a:t>
              </a:r>
            </a:p>
          </p:txBody>
        </p:sp>
      </p:grpSp>
      <p:sp>
        <p:nvSpPr>
          <p:cNvPr id="67" name="Freeform 67">
            <a:extLst>
              <a:ext uri="{FF2B5EF4-FFF2-40B4-BE49-F238E27FC236}">
                <a16:creationId xmlns:a16="http://schemas.microsoft.com/office/drawing/2014/main" id="{70241407-832B-A549-4BAF-7398CB07CB47}"/>
              </a:ext>
            </a:extLst>
          </p:cNvPr>
          <p:cNvSpPr/>
          <p:nvPr/>
        </p:nvSpPr>
        <p:spPr>
          <a:xfrm>
            <a:off x="-18942872" y="-8264668"/>
            <a:ext cx="22986508" cy="17071186"/>
          </a:xfrm>
          <a:custGeom>
            <a:avLst/>
            <a:gdLst/>
            <a:ahLst/>
            <a:cxnLst/>
            <a:rect l="l" t="t" r="r" b="b"/>
            <a:pathLst>
              <a:path w="22986508" h="17071186">
                <a:moveTo>
                  <a:pt x="0" y="0"/>
                </a:moveTo>
                <a:lnTo>
                  <a:pt x="22986508" y="0"/>
                </a:lnTo>
                <a:lnTo>
                  <a:pt x="22986508" y="17071185"/>
                </a:lnTo>
                <a:lnTo>
                  <a:pt x="0" y="17071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253039">
            <a:off x="3258433" y="6127199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53" name="Freeform 59">
            <a:extLst>
              <a:ext uri="{FF2B5EF4-FFF2-40B4-BE49-F238E27FC236}">
                <a16:creationId xmlns:a16="http://schemas.microsoft.com/office/drawing/2014/main" id="{76CB416D-BDF5-62AC-70AB-483CE59CDFB0}"/>
              </a:ext>
            </a:extLst>
          </p:cNvPr>
          <p:cNvSpPr/>
          <p:nvPr/>
        </p:nvSpPr>
        <p:spPr>
          <a:xfrm rot="17760809">
            <a:off x="1764497" y="3237223"/>
            <a:ext cx="1272315" cy="565153"/>
          </a:xfrm>
          <a:custGeom>
            <a:avLst/>
            <a:gdLst/>
            <a:ahLst/>
            <a:cxnLst/>
            <a:rect l="l" t="t" r="r" b="b"/>
            <a:pathLst>
              <a:path w="825998" h="253994">
                <a:moveTo>
                  <a:pt x="0" y="0"/>
                </a:moveTo>
                <a:lnTo>
                  <a:pt x="825998" y="0"/>
                </a:lnTo>
                <a:lnTo>
                  <a:pt x="825998" y="253994"/>
                </a:lnTo>
                <a:lnTo>
                  <a:pt x="0" y="2539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50">
            <a:extLst>
              <a:ext uri="{FF2B5EF4-FFF2-40B4-BE49-F238E27FC236}">
                <a16:creationId xmlns:a16="http://schemas.microsoft.com/office/drawing/2014/main" id="{5A5ED961-C796-BD78-C490-864F7BDE3148}"/>
              </a:ext>
            </a:extLst>
          </p:cNvPr>
          <p:cNvSpPr/>
          <p:nvPr/>
        </p:nvSpPr>
        <p:spPr>
          <a:xfrm>
            <a:off x="484992" y="7307139"/>
            <a:ext cx="3801666" cy="2369776"/>
          </a:xfrm>
          <a:custGeom>
            <a:avLst/>
            <a:gdLst/>
            <a:ahLst/>
            <a:cxnLst/>
            <a:rect l="l" t="t" r="r" b="b"/>
            <a:pathLst>
              <a:path w="2132254" h="1199393">
                <a:moveTo>
                  <a:pt x="0" y="0"/>
                </a:moveTo>
                <a:lnTo>
                  <a:pt x="2132254" y="0"/>
                </a:lnTo>
                <a:lnTo>
                  <a:pt x="2132254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3" name="Freeform 49">
            <a:extLst>
              <a:ext uri="{FF2B5EF4-FFF2-40B4-BE49-F238E27FC236}">
                <a16:creationId xmlns:a16="http://schemas.microsoft.com/office/drawing/2014/main" id="{81CE09AC-AE77-1FD4-60F4-AB0EF5FCCF5C}"/>
              </a:ext>
            </a:extLst>
          </p:cNvPr>
          <p:cNvSpPr/>
          <p:nvPr/>
        </p:nvSpPr>
        <p:spPr>
          <a:xfrm>
            <a:off x="4569053" y="6409526"/>
            <a:ext cx="2666122" cy="1896857"/>
          </a:xfrm>
          <a:custGeom>
            <a:avLst/>
            <a:gdLst/>
            <a:ahLst/>
            <a:cxnLst/>
            <a:rect l="l" t="t" r="r" b="b"/>
            <a:pathLst>
              <a:path w="1817005" h="1199393">
                <a:moveTo>
                  <a:pt x="0" y="0"/>
                </a:moveTo>
                <a:lnTo>
                  <a:pt x="1817005" y="0"/>
                </a:lnTo>
                <a:lnTo>
                  <a:pt x="1817005" y="1199393"/>
                </a:lnTo>
                <a:lnTo>
                  <a:pt x="0" y="119939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26234" b="-25259"/>
            </a:stretch>
          </a:blipFill>
          <a:ln w="28575" cap="sq">
            <a:solidFill>
              <a:srgbClr val="008DC5"/>
            </a:solidFill>
            <a:prstDash val="solid"/>
            <a:miter/>
          </a:ln>
        </p:spPr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5496281-55FE-9084-BF13-D3C95C73A5FE}"/>
              </a:ext>
            </a:extLst>
          </p:cNvPr>
          <p:cNvSpPr txBox="1"/>
          <p:nvPr/>
        </p:nvSpPr>
        <p:spPr>
          <a:xfrm>
            <a:off x="2636462" y="159487"/>
            <a:ext cx="147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COMO FUNCIONA O SISTEMA DE DESCARTE DE ELETROELETRÔNICOS E SUAS LEGISLAÇÕES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971061-A7E2-1BA0-447B-BB0F6BB4BCE2}"/>
              </a:ext>
            </a:extLst>
          </p:cNvPr>
          <p:cNvSpPr/>
          <p:nvPr/>
        </p:nvSpPr>
        <p:spPr>
          <a:xfrm>
            <a:off x="8371773" y="709760"/>
            <a:ext cx="5512788" cy="44493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 nº14.479 de 21 de </a:t>
            </a:r>
            <a:r>
              <a:rPr lang="en-US" sz="24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Dezembro</a:t>
            </a:r>
            <a: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2022 </a:t>
            </a:r>
            <a:br>
              <a:rPr lang="en-US" sz="24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pt-BR" sz="2400" dirty="0"/>
              <a:t>Institui a Política Nacional de Desfazimento e Recondicionamento de Equipamentos Eletroeletrônicos e dispõe sobre o Programa Computadores para Inclusão.</a:t>
            </a: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8F6E752-F558-73F2-1ADD-5FB64308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1889">
            <a:off x="14549696" y="875926"/>
            <a:ext cx="2132397" cy="26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plantado o eSocial para os Órgãos Públicos — eSocial">
            <a:extLst>
              <a:ext uri="{FF2B5EF4-FFF2-40B4-BE49-F238E27FC236}">
                <a16:creationId xmlns:a16="http://schemas.microsoft.com/office/drawing/2014/main" id="{362F8EFD-4B0C-C2C3-172B-0A9435E9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67" y="7010839"/>
            <a:ext cx="3212709" cy="1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RESAS S/A: Quem se beneficia com a transformação digital: cliente ou  empresa?">
            <a:extLst>
              <a:ext uri="{FF2B5EF4-FFF2-40B4-BE49-F238E27FC236}">
                <a16:creationId xmlns:a16="http://schemas.microsoft.com/office/drawing/2014/main" id="{7098F46D-EDAE-E49E-82BA-F8F39873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4121420"/>
            <a:ext cx="3127499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4">
            <a:extLst>
              <a:ext uri="{FF2B5EF4-FFF2-40B4-BE49-F238E27FC236}">
                <a16:creationId xmlns:a16="http://schemas.microsoft.com/office/drawing/2014/main" id="{F630B819-4885-234D-F6A0-F195BA7ACE81}"/>
              </a:ext>
            </a:extLst>
          </p:cNvPr>
          <p:cNvSpPr/>
          <p:nvPr/>
        </p:nvSpPr>
        <p:spPr>
          <a:xfrm rot="17430038">
            <a:off x="8556959" y="5831487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8" name="Picture 6" descr="Logo MCom Positiva — Ministério das Comunicações">
            <a:extLst>
              <a:ext uri="{FF2B5EF4-FFF2-40B4-BE49-F238E27FC236}">
                <a16:creationId xmlns:a16="http://schemas.microsoft.com/office/drawing/2014/main" id="{6E13CE22-3E79-59EB-8C7F-BCEDBBF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12" y="4486605"/>
            <a:ext cx="3168702" cy="1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9616624" y="6178693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PÚBLICO FEDERAL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043636" y="5238220"/>
            <a:ext cx="3297996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USO DOMÉSTICO</a:t>
            </a:r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9383847">
            <a:off x="12716971" y="7585270"/>
            <a:ext cx="1307724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4046089" y="6522021"/>
            <a:ext cx="228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Ecoponto</a:t>
            </a:r>
            <a:r>
              <a:rPr lang="pt-BR" b="1" dirty="0"/>
              <a:t> Belo Horizonte </a:t>
            </a:r>
          </a:p>
        </p:txBody>
      </p:sp>
      <p:sp>
        <p:nvSpPr>
          <p:cNvPr id="55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4775029">
            <a:off x="16137485" y="7207096"/>
            <a:ext cx="992363" cy="636985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0" name="AutoShape 2" descr="Thecno Eco - Coleta Resíduos Eletrônicos - São Luís, 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2" descr="Mosaico de 3 fotos de funcionários da MG Recicla separando o lixo Eletrônic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6" t="71403" r="17552" b="-513"/>
          <a:stretch/>
        </p:blipFill>
        <p:spPr bwMode="auto">
          <a:xfrm>
            <a:off x="16545330" y="8492027"/>
            <a:ext cx="1670751" cy="158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30990" y="8465842"/>
            <a:ext cx="2457563" cy="16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2592"/>
          <a:stretch/>
        </p:blipFill>
        <p:spPr bwMode="auto">
          <a:xfrm>
            <a:off x="13724711" y="8838102"/>
            <a:ext cx="2908953" cy="8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Freeform 44">
            <a:extLst>
              <a:ext uri="{FF2B5EF4-FFF2-40B4-BE49-F238E27FC236}">
                <a16:creationId xmlns:a16="http://schemas.microsoft.com/office/drawing/2014/main" id="{E8BCB56E-BE94-3F68-D2B5-3576016ADD05}"/>
              </a:ext>
            </a:extLst>
          </p:cNvPr>
          <p:cNvSpPr/>
          <p:nvPr/>
        </p:nvSpPr>
        <p:spPr>
          <a:xfrm rot="16448821">
            <a:off x="14561545" y="7800428"/>
            <a:ext cx="1235285" cy="574912"/>
          </a:xfrm>
          <a:custGeom>
            <a:avLst/>
            <a:gdLst/>
            <a:ahLst/>
            <a:cxnLst/>
            <a:rect l="l" t="t" r="r" b="b"/>
            <a:pathLst>
              <a:path w="1103307" h="339267">
                <a:moveTo>
                  <a:pt x="0" y="0"/>
                </a:moveTo>
                <a:lnTo>
                  <a:pt x="1103308" y="0"/>
                </a:lnTo>
                <a:lnTo>
                  <a:pt x="1103308" y="339267"/>
                </a:lnTo>
                <a:lnTo>
                  <a:pt x="0" y="3392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075" y="3792390"/>
            <a:ext cx="1835238" cy="175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CaixaDeTexto 57"/>
          <p:cNvSpPr txBox="1"/>
          <p:nvPr/>
        </p:nvSpPr>
        <p:spPr>
          <a:xfrm>
            <a:off x="13394873" y="5699885"/>
            <a:ext cx="4821208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Deliberação Normativa 249, de 30/01/2024 (CONSELHO ESTADUAL DE POLÍTICA AMBIENTAL - COPAM) Art. 52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81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" y="495300"/>
            <a:ext cx="18286648" cy="91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BD8C8E-371C-53AC-B49B-4EDCAC6A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822959"/>
            <a:ext cx="5241471" cy="8579459"/>
          </a:xfrm>
        </p:spPr>
        <p:txBody>
          <a:bodyPr anchor="t">
            <a:normAutofit/>
          </a:bodyPr>
          <a:lstStyle/>
          <a:p>
            <a:r>
              <a:rPr lang="pt-BR" dirty="0"/>
              <a:t>Desfazimento x Doações - Regiões (2023 a 2025) – (unidade)</a:t>
            </a:r>
            <a:br>
              <a:rPr lang="pt-BR" dirty="0"/>
            </a:br>
            <a:endParaRPr lang="en-U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BE009B-F585-ABD5-4C9B-B05D49D874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99611"/>
              </p:ext>
            </p:extLst>
          </p:nvPr>
        </p:nvGraphicFramePr>
        <p:xfrm>
          <a:off x="6756402" y="823911"/>
          <a:ext cx="10972800" cy="870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51FB06F-78A5-13CE-0B98-325679C94523}"/>
              </a:ext>
            </a:extLst>
          </p:cNvPr>
          <p:cNvSpPr txBox="1"/>
          <p:nvPr/>
        </p:nvSpPr>
        <p:spPr>
          <a:xfrm>
            <a:off x="228600" y="4229100"/>
            <a:ext cx="6345007" cy="56938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do Ministério das Comunicações;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78520FD-7BFE-EFB5-1E37-2ADE6F9BE662}"/>
              </a:ext>
            </a:extLst>
          </p:cNvPr>
          <p:cNvSpPr txBox="1"/>
          <p:nvPr/>
        </p:nvSpPr>
        <p:spPr>
          <a:xfrm>
            <a:off x="228600" y="6032956"/>
            <a:ext cx="5591280" cy="229293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Os dados mostram a quantidade de equipamentos eletroeletrônicos que os órgãos enviaram aos </a:t>
            </a:r>
            <a:r>
              <a:rPr lang="pt-BR" sz="2800" dirty="0" err="1"/>
              <a:t>CRCs</a:t>
            </a:r>
            <a:r>
              <a:rPr lang="pt-BR" sz="2800" dirty="0"/>
              <a:t> e que, após processados, são doados a instituições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67EF11-FF8C-F6CC-5E5C-A100B5F93233}"/>
              </a:ext>
            </a:extLst>
          </p:cNvPr>
          <p:cNvSpPr txBox="1"/>
          <p:nvPr/>
        </p:nvSpPr>
        <p:spPr>
          <a:xfrm>
            <a:off x="228600" y="5032682"/>
            <a:ext cx="5591280" cy="100027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800" dirty="0"/>
              <a:t>Dados até setembro de 2025 (05/09/2025)</a:t>
            </a:r>
          </a:p>
        </p:txBody>
      </p:sp>
    </p:spTree>
    <p:extLst>
      <p:ext uri="{BB962C8B-B14F-4D97-AF65-F5344CB8AC3E}">
        <p14:creationId xmlns:p14="http://schemas.microsoft.com/office/powerpoint/2010/main" val="1565688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5293</TotalTime>
  <Words>988</Words>
  <Application>Microsoft Office PowerPoint</Application>
  <PresentationFormat>Personalizar</PresentationFormat>
  <Paragraphs>140</Paragraphs>
  <Slides>31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3" baseType="lpstr">
      <vt:lpstr>Arial</vt:lpstr>
      <vt:lpstr>Rubik</vt:lpstr>
      <vt:lpstr>Nunito Bold</vt:lpstr>
      <vt:lpstr>Calibri</vt:lpstr>
      <vt:lpstr>Arimo Bold</vt:lpstr>
      <vt:lpstr>Open Sans Bold</vt:lpstr>
      <vt:lpstr>Play</vt:lpstr>
      <vt:lpstr>Play Bold</vt:lpstr>
      <vt:lpstr>Nunito</vt:lpstr>
      <vt:lpstr>Open Sans Semi-Bold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Desfazimento x Doações - Regiões (2023 a 2025) – (unidade)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Gestão Cuiabá</dc:title>
  <dc:creator>Fabio</dc:creator>
  <cp:lastModifiedBy>INSTITUTO GEA</cp:lastModifiedBy>
  <cp:revision>78</cp:revision>
  <cp:lastPrinted>2025-06-26T23:21:17Z</cp:lastPrinted>
  <dcterms:created xsi:type="dcterms:W3CDTF">2006-08-16T00:00:00Z</dcterms:created>
  <dcterms:modified xsi:type="dcterms:W3CDTF">2026-05-27T00:59:09Z</dcterms:modified>
  <dc:identifier>DAGm-7ex3bI</dc:identifier>
</cp:coreProperties>
</file>